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77" r:id="rId2"/>
    <p:sldId id="634" r:id="rId3"/>
    <p:sldId id="632" r:id="rId4"/>
    <p:sldId id="643" r:id="rId5"/>
    <p:sldId id="644" r:id="rId6"/>
    <p:sldId id="645" r:id="rId7"/>
    <p:sldId id="299"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2C5C-0EDA-40E3-AACE-8B188E9EDAAA}">
          <p14:sldIdLst>
            <p14:sldId id="277"/>
            <p14:sldId id="634"/>
            <p14:sldId id="632"/>
            <p14:sldId id="643"/>
            <p14:sldId id="644"/>
            <p14:sldId id="645"/>
            <p14:sldId id="299"/>
          </p14:sldIdLst>
        </p14:section>
      </p14:sectionLst>
    </p:ext>
    <p:ext uri="{EFAFB233-063F-42B5-8137-9DF3F51BA10A}">
      <p15:sldGuideLst xmlns:p15="http://schemas.microsoft.com/office/powerpoint/2012/main">
        <p15:guide id="1" orient="horz" pos="4042" userDrawn="1">
          <p15:clr>
            <a:srgbClr val="A4A3A4"/>
          </p15:clr>
        </p15:guide>
        <p15:guide id="2" pos="3840" userDrawn="1">
          <p15:clr>
            <a:srgbClr val="A4A3A4"/>
          </p15:clr>
        </p15:guide>
        <p15:guide id="3" orient="horz" pos="867" userDrawn="1">
          <p15:clr>
            <a:srgbClr val="A4A3A4"/>
          </p15:clr>
        </p15:guide>
        <p15:guide id="4" pos="7242" userDrawn="1">
          <p15:clr>
            <a:srgbClr val="A4A3A4"/>
          </p15:clr>
        </p15:guide>
        <p15:guide id="5" pos="4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ubhav Bagari" initials="AB" lastIdx="2" clrIdx="0">
    <p:extLst>
      <p:ext uri="{19B8F6BF-5375-455C-9EA6-DF929625EA0E}">
        <p15:presenceInfo xmlns:p15="http://schemas.microsoft.com/office/powerpoint/2012/main" userId="552ee008e41d24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8" autoAdjust="0"/>
    <p:restoredTop sz="95646"/>
  </p:normalViewPr>
  <p:slideViewPr>
    <p:cSldViewPr snapToGrid="0" showGuides="1">
      <p:cViewPr varScale="1">
        <p:scale>
          <a:sx n="122" d="100"/>
          <a:sy n="122" d="100"/>
        </p:scale>
        <p:origin x="728" y="192"/>
      </p:cViewPr>
      <p:guideLst>
        <p:guide orient="horz" pos="4042"/>
        <p:guide pos="3840"/>
        <p:guide orient="horz" pos="867"/>
        <p:guide pos="7242"/>
        <p:guide pos="41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Index</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Max loan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Sheet1!$B$2:$B$15</c:f>
              <c:numCache>
                <c:formatCode>0.00</c:formatCode>
                <c:ptCount val="14"/>
                <c:pt idx="0">
                  <c:v>1.2413488372093022</c:v>
                </c:pt>
                <c:pt idx="1">
                  <c:v>1.1958139534883721</c:v>
                </c:pt>
                <c:pt idx="2">
                  <c:v>1.2384651162790699</c:v>
                </c:pt>
                <c:pt idx="3">
                  <c:v>1.1506976744186046</c:v>
                </c:pt>
                <c:pt idx="4">
                  <c:v>1.1046511627906976</c:v>
                </c:pt>
                <c:pt idx="5">
                  <c:v>1.1046511627906976</c:v>
                </c:pt>
                <c:pt idx="6">
                  <c:v>1.1916790697674418</c:v>
                </c:pt>
                <c:pt idx="7">
                  <c:v>1.241860465116279</c:v>
                </c:pt>
                <c:pt idx="8">
                  <c:v>1.2595348837209301</c:v>
                </c:pt>
                <c:pt idx="9">
                  <c:v>1.1860465116279071</c:v>
                </c:pt>
                <c:pt idx="10">
                  <c:v>1.2209302325581395</c:v>
                </c:pt>
                <c:pt idx="11">
                  <c:v>1.1813953488372093</c:v>
                </c:pt>
                <c:pt idx="12" formatCode="_(* #,##0.00_);_(* \(#,##0.00\);_(* &quot;-&quot;??_);_(@_)">
                  <c:v>1.089413953488372</c:v>
                </c:pt>
                <c:pt idx="13" formatCode="_(* #,##0.00_);_(* \(#,##0.00\);_(* &quot;-&quot;??_);_(@_)">
                  <c:v>1.0952325581395348</c:v>
                </c:pt>
              </c:numCache>
            </c:numRef>
          </c:val>
          <c:smooth val="0"/>
          <c:extLst>
            <c:ext xmlns:c16="http://schemas.microsoft.com/office/drawing/2014/chart" uri="{C3380CC4-5D6E-409C-BE32-E72D297353CC}">
              <c16:uniqueId val="{00000000-FEDA-4EFD-BA32-6AC1018163EF}"/>
            </c:ext>
          </c:extLst>
        </c:ser>
        <c:ser>
          <c:idx val="1"/>
          <c:order val="1"/>
          <c:tx>
            <c:strRef>
              <c:f>Sheet1!$C$1</c:f>
              <c:strCache>
                <c:ptCount val="1"/>
                <c:pt idx="0">
                  <c:v>Loan requested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Sheet1!$C$2:$C$15</c:f>
              <c:numCache>
                <c:formatCode>0.00</c:formatCode>
                <c:ptCount val="14"/>
                <c:pt idx="0">
                  <c:v>1</c:v>
                </c:pt>
                <c:pt idx="1">
                  <c:v>0.93813953488372093</c:v>
                </c:pt>
                <c:pt idx="2">
                  <c:v>0.93023255813953487</c:v>
                </c:pt>
                <c:pt idx="3">
                  <c:v>0.86197209302325584</c:v>
                </c:pt>
                <c:pt idx="4">
                  <c:v>0.88372093023255816</c:v>
                </c:pt>
                <c:pt idx="5">
                  <c:v>0.92093023255813955</c:v>
                </c:pt>
                <c:pt idx="6">
                  <c:v>0.95348837209302328</c:v>
                </c:pt>
                <c:pt idx="7">
                  <c:v>0.97674418604651159</c:v>
                </c:pt>
                <c:pt idx="8">
                  <c:v>0.97674418604651159</c:v>
                </c:pt>
                <c:pt idx="9">
                  <c:v>0.93023255813953487</c:v>
                </c:pt>
                <c:pt idx="10">
                  <c:v>0.94418604651162785</c:v>
                </c:pt>
                <c:pt idx="11">
                  <c:v>0.93023255813953487</c:v>
                </c:pt>
                <c:pt idx="12">
                  <c:v>0.90948837209302325</c:v>
                </c:pt>
                <c:pt idx="13">
                  <c:v>0.90953488372093028</c:v>
                </c:pt>
              </c:numCache>
            </c:numRef>
          </c:val>
          <c:smooth val="0"/>
          <c:extLst>
            <c:ext xmlns:c16="http://schemas.microsoft.com/office/drawing/2014/chart" uri="{C3380CC4-5D6E-409C-BE32-E72D297353CC}">
              <c16:uniqueId val="{00000001-FEDA-4EFD-BA32-6AC1018163EF}"/>
            </c:ext>
          </c:extLst>
        </c:ser>
        <c:ser>
          <c:idx val="2"/>
          <c:order val="2"/>
          <c:tx>
            <c:strRef>
              <c:f>Sheet1!$D$1</c:f>
              <c:strCache>
                <c:ptCount val="1"/>
                <c:pt idx="0">
                  <c:v>Min loan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Sheet1!$D$2:$D$15</c:f>
              <c:numCache>
                <c:formatCode>0.00</c:formatCode>
                <c:ptCount val="14"/>
                <c:pt idx="0">
                  <c:v>0.62651162790697679</c:v>
                </c:pt>
                <c:pt idx="1">
                  <c:v>0.61189302325581396</c:v>
                </c:pt>
                <c:pt idx="2">
                  <c:v>0.58474418604651168</c:v>
                </c:pt>
                <c:pt idx="3">
                  <c:v>0.55348837209302326</c:v>
                </c:pt>
                <c:pt idx="4">
                  <c:v>0.68654418604651157</c:v>
                </c:pt>
                <c:pt idx="5">
                  <c:v>0.69767441860465118</c:v>
                </c:pt>
                <c:pt idx="6">
                  <c:v>0.69493953488372096</c:v>
                </c:pt>
                <c:pt idx="7">
                  <c:v>0.6909023255813953</c:v>
                </c:pt>
                <c:pt idx="8">
                  <c:v>0.68353488372093019</c:v>
                </c:pt>
                <c:pt idx="9">
                  <c:v>0.67619534883720933</c:v>
                </c:pt>
                <c:pt idx="10">
                  <c:v>0.6518279069767442</c:v>
                </c:pt>
                <c:pt idx="11">
                  <c:v>0.67209302325581399</c:v>
                </c:pt>
                <c:pt idx="12" formatCode="_(* #,##0.00_);_(* \(#,##0.00\);_(* &quot;-&quot;??_);_(@_)">
                  <c:v>0.67871627906976739</c:v>
                </c:pt>
                <c:pt idx="13" formatCode="_(* #,##0.00_);_(* \(#,##0.00\);_(* &quot;-&quot;??_);_(@_)">
                  <c:v>0.63255813953488371</c:v>
                </c:pt>
              </c:numCache>
            </c:numRef>
          </c:val>
          <c:smooth val="0"/>
          <c:extLst>
            <c:ext xmlns:c16="http://schemas.microsoft.com/office/drawing/2014/chart" uri="{C3380CC4-5D6E-409C-BE32-E72D297353CC}">
              <c16:uniqueId val="{00000000-6A7D-4CD4-873F-A3840B2DC2DA}"/>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IN" sz="1200"/>
                  <a:t>Indexed to avg. loan requested in Jan’20</a:t>
                </a:r>
                <a:endParaRPr lang="en-IN" sz="1200"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Gap</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cases where no lender met requested loan amount</c:v>
                </c:pt>
              </c:strCache>
            </c:strRef>
          </c:tx>
          <c:spPr>
            <a:solidFill>
              <a:schemeClr val="accent4"/>
            </a:solidFill>
            <a:ln>
              <a:noFill/>
            </a:ln>
            <a:effectLst/>
          </c:spPr>
          <c:invertIfNegative val="0"/>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Sheet1!$B$2:$B$15</c:f>
              <c:numCache>
                <c:formatCode>General</c:formatCode>
                <c:ptCount val="14"/>
                <c:pt idx="0">
                  <c:v>0.2666</c:v>
                </c:pt>
                <c:pt idx="1">
                  <c:v>0.28989999999999999</c:v>
                </c:pt>
                <c:pt idx="2">
                  <c:v>0.25180000000000002</c:v>
                </c:pt>
                <c:pt idx="3">
                  <c:v>0.26350000000000001</c:v>
                </c:pt>
                <c:pt idx="4">
                  <c:v>0.28839999999999999</c:v>
                </c:pt>
                <c:pt idx="5">
                  <c:v>0.28120000000000001</c:v>
                </c:pt>
                <c:pt idx="6">
                  <c:v>0.2462</c:v>
                </c:pt>
                <c:pt idx="7">
                  <c:v>0.2208</c:v>
                </c:pt>
                <c:pt idx="8">
                  <c:v>0.2175</c:v>
                </c:pt>
                <c:pt idx="9">
                  <c:v>0.20579999999999998</c:v>
                </c:pt>
                <c:pt idx="10">
                  <c:v>0.20100000000000001</c:v>
                </c:pt>
                <c:pt idx="11">
                  <c:v>0.20610000000000001</c:v>
                </c:pt>
                <c:pt idx="12">
                  <c:v>0.18</c:v>
                </c:pt>
                <c:pt idx="13" formatCode="0%">
                  <c:v>0.19</c:v>
                </c:pt>
              </c:numCache>
            </c:numRef>
          </c:val>
          <c:extLst>
            <c:ext xmlns:c16="http://schemas.microsoft.com/office/drawing/2014/chart" uri="{C3380CC4-5D6E-409C-BE32-E72D297353CC}">
              <c16:uniqueId val="{00000000-458F-48A7-9B1F-7D3B25524085}"/>
            </c:ext>
          </c:extLst>
        </c:ser>
        <c:dLbls>
          <c:showLegendKey val="0"/>
          <c:showVal val="0"/>
          <c:showCatName val="0"/>
          <c:showSerName val="0"/>
          <c:showPercent val="0"/>
          <c:showBubbleSize val="0"/>
        </c:dLbls>
        <c:gapWidth val="219"/>
        <c:overlap val="-27"/>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Index</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Max loan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Sheet1!$B$2:$B$15</c:f>
              <c:numCache>
                <c:formatCode>0.00</c:formatCode>
                <c:ptCount val="14"/>
                <c:pt idx="0">
                  <c:v>1.17516</c:v>
                </c:pt>
                <c:pt idx="1">
                  <c:v>1.1418444444444444</c:v>
                </c:pt>
                <c:pt idx="2">
                  <c:v>1.2339777777777778</c:v>
                </c:pt>
                <c:pt idx="3">
                  <c:v>1.1377777777777778</c:v>
                </c:pt>
                <c:pt idx="4">
                  <c:v>1.0995511111111111</c:v>
                </c:pt>
                <c:pt idx="5">
                  <c:v>1.0462266666666666</c:v>
                </c:pt>
                <c:pt idx="6">
                  <c:v>1.1497111111111111</c:v>
                </c:pt>
                <c:pt idx="7">
                  <c:v>1.1635555555555555</c:v>
                </c:pt>
                <c:pt idx="8">
                  <c:v>1.1111111111111112</c:v>
                </c:pt>
                <c:pt idx="9">
                  <c:v>1.1111111111111112</c:v>
                </c:pt>
                <c:pt idx="10">
                  <c:v>1.1555555555555554</c:v>
                </c:pt>
                <c:pt idx="11">
                  <c:v>1.1238666666666666</c:v>
                </c:pt>
                <c:pt idx="12" formatCode="General">
                  <c:v>1.024688888888889</c:v>
                </c:pt>
                <c:pt idx="13" formatCode="General">
                  <c:v>1.0555555555555556</c:v>
                </c:pt>
              </c:numCache>
            </c:numRef>
          </c:val>
          <c:smooth val="0"/>
          <c:extLst>
            <c:ext xmlns:c16="http://schemas.microsoft.com/office/drawing/2014/chart" uri="{C3380CC4-5D6E-409C-BE32-E72D297353CC}">
              <c16:uniqueId val="{00000000-FEDA-4EFD-BA32-6AC1018163EF}"/>
            </c:ext>
          </c:extLst>
        </c:ser>
        <c:ser>
          <c:idx val="1"/>
          <c:order val="1"/>
          <c:tx>
            <c:strRef>
              <c:f>Sheet1!$C$1</c:f>
              <c:strCache>
                <c:ptCount val="1"/>
                <c:pt idx="0">
                  <c:v>Loan requested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Sheet1!$C$2:$C$15</c:f>
              <c:numCache>
                <c:formatCode>0.00</c:formatCode>
                <c:ptCount val="14"/>
                <c:pt idx="0">
                  <c:v>1</c:v>
                </c:pt>
                <c:pt idx="1">
                  <c:v>0.95</c:v>
                </c:pt>
                <c:pt idx="2">
                  <c:v>1</c:v>
                </c:pt>
                <c:pt idx="3">
                  <c:v>0.93333333333333335</c:v>
                </c:pt>
                <c:pt idx="4">
                  <c:v>0.97333333333333338</c:v>
                </c:pt>
                <c:pt idx="5">
                  <c:v>0.91111111111111109</c:v>
                </c:pt>
                <c:pt idx="6">
                  <c:v>0.96</c:v>
                </c:pt>
                <c:pt idx="7">
                  <c:v>0.96</c:v>
                </c:pt>
                <c:pt idx="8">
                  <c:v>0.94</c:v>
                </c:pt>
                <c:pt idx="9">
                  <c:v>0.93777777777777782</c:v>
                </c:pt>
                <c:pt idx="10">
                  <c:v>0.94444444444444442</c:v>
                </c:pt>
                <c:pt idx="11">
                  <c:v>0.94</c:v>
                </c:pt>
                <c:pt idx="12" formatCode="General">
                  <c:v>0.91111111111111109</c:v>
                </c:pt>
                <c:pt idx="13">
                  <c:v>0.92</c:v>
                </c:pt>
              </c:numCache>
            </c:numRef>
          </c:val>
          <c:smooth val="0"/>
          <c:extLst>
            <c:ext xmlns:c16="http://schemas.microsoft.com/office/drawing/2014/chart" uri="{C3380CC4-5D6E-409C-BE32-E72D297353CC}">
              <c16:uniqueId val="{00000001-FEDA-4EFD-BA32-6AC1018163EF}"/>
            </c:ext>
          </c:extLst>
        </c:ser>
        <c:ser>
          <c:idx val="2"/>
          <c:order val="2"/>
          <c:tx>
            <c:strRef>
              <c:f>Sheet1!$D$1</c:f>
              <c:strCache>
                <c:ptCount val="1"/>
                <c:pt idx="0">
                  <c:v>Min loan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Sheet1!$D$2:$D$15</c:f>
              <c:numCache>
                <c:formatCode>0.00</c:formatCode>
                <c:ptCount val="14"/>
                <c:pt idx="0">
                  <c:v>0.61859555555555557</c:v>
                </c:pt>
                <c:pt idx="1">
                  <c:v>0.60465333333333338</c:v>
                </c:pt>
                <c:pt idx="2">
                  <c:v>0.59866666666666668</c:v>
                </c:pt>
                <c:pt idx="3">
                  <c:v>0.65777777777777779</c:v>
                </c:pt>
                <c:pt idx="4">
                  <c:v>0.8</c:v>
                </c:pt>
                <c:pt idx="5">
                  <c:v>0.80592444444444444</c:v>
                </c:pt>
                <c:pt idx="6">
                  <c:v>0.83666666666666667</c:v>
                </c:pt>
                <c:pt idx="7">
                  <c:v>0.79822222222222228</c:v>
                </c:pt>
                <c:pt idx="8">
                  <c:v>0.77644444444444449</c:v>
                </c:pt>
                <c:pt idx="9">
                  <c:v>0.79333333333333333</c:v>
                </c:pt>
                <c:pt idx="10">
                  <c:v>0.7804444444444445</c:v>
                </c:pt>
                <c:pt idx="11">
                  <c:v>0.8</c:v>
                </c:pt>
                <c:pt idx="12" formatCode="General">
                  <c:v>0.77777777777777779</c:v>
                </c:pt>
                <c:pt idx="13" formatCode="General">
                  <c:v>0.75555555555555554</c:v>
                </c:pt>
              </c:numCache>
            </c:numRef>
          </c:val>
          <c:smooth val="0"/>
          <c:extLst>
            <c:ext xmlns:c16="http://schemas.microsoft.com/office/drawing/2014/chart" uri="{C3380CC4-5D6E-409C-BE32-E72D297353CC}">
              <c16:uniqueId val="{00000000-6A7D-4CD4-873F-A3840B2DC2DA}"/>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IN" sz="1200"/>
                  <a:t>Indexed to avg. loan requested in Jan’20</a:t>
                </a:r>
                <a:endParaRPr lang="en-IN" sz="1200"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Gap</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cases where no lender met requested loan amount</c:v>
                </c:pt>
              </c:strCache>
            </c:strRef>
          </c:tx>
          <c:spPr>
            <a:solidFill>
              <a:schemeClr val="accent4"/>
            </a:solidFill>
            <a:ln>
              <a:noFill/>
            </a:ln>
            <a:effectLst/>
          </c:spPr>
          <c:invertIfNegative val="0"/>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 21</c:v>
                </c:pt>
                <c:pt idx="13">
                  <c:v>Feb</c:v>
                </c:pt>
              </c:strCache>
            </c:strRef>
          </c:cat>
          <c:val>
            <c:numRef>
              <c:f>Sheet1!$B$2:$B$15</c:f>
              <c:numCache>
                <c:formatCode>0%</c:formatCode>
                <c:ptCount val="14"/>
                <c:pt idx="0">
                  <c:v>0.27629999999999999</c:v>
                </c:pt>
                <c:pt idx="1">
                  <c:v>0.2908</c:v>
                </c:pt>
                <c:pt idx="2">
                  <c:v>0.27140000000000003</c:v>
                </c:pt>
                <c:pt idx="3">
                  <c:v>0.35100000000000003</c:v>
                </c:pt>
                <c:pt idx="4">
                  <c:v>0.35149999999999998</c:v>
                </c:pt>
                <c:pt idx="5">
                  <c:v>0.30459999999999998</c:v>
                </c:pt>
                <c:pt idx="6">
                  <c:v>0.2457</c:v>
                </c:pt>
                <c:pt idx="7">
                  <c:v>0.20379999999999998</c:v>
                </c:pt>
                <c:pt idx="8">
                  <c:v>0.18789999999999998</c:v>
                </c:pt>
                <c:pt idx="9">
                  <c:v>0.17910000000000001</c:v>
                </c:pt>
                <c:pt idx="10">
                  <c:v>0.16750000000000001</c:v>
                </c:pt>
                <c:pt idx="11">
                  <c:v>0.19120000000000001</c:v>
                </c:pt>
                <c:pt idx="12">
                  <c:v>0.13</c:v>
                </c:pt>
                <c:pt idx="13">
                  <c:v>0.13</c:v>
                </c:pt>
              </c:numCache>
            </c:numRef>
          </c:val>
          <c:extLst>
            <c:ext xmlns:c16="http://schemas.microsoft.com/office/drawing/2014/chart" uri="{C3380CC4-5D6E-409C-BE32-E72D297353CC}">
              <c16:uniqueId val="{00000000-458F-48A7-9B1F-7D3B25524085}"/>
            </c:ext>
          </c:extLst>
        </c:ser>
        <c:dLbls>
          <c:showLegendKey val="0"/>
          <c:showVal val="0"/>
          <c:showCatName val="0"/>
          <c:showSerName val="0"/>
          <c:showPercent val="0"/>
          <c:showBubbleSize val="0"/>
        </c:dLbls>
        <c:gapWidth val="219"/>
        <c:overlap val="-27"/>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Index</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Max loan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Sheet1!$B$2:$B$15</c:f>
              <c:numCache>
                <c:formatCode>0.00</c:formatCode>
                <c:ptCount val="14"/>
                <c:pt idx="0">
                  <c:v>1.3105104578333144</c:v>
                </c:pt>
                <c:pt idx="1">
                  <c:v>1.3005737104413237</c:v>
                </c:pt>
                <c:pt idx="2">
                  <c:v>1.3465685718118312</c:v>
                </c:pt>
                <c:pt idx="3">
                  <c:v>1.2781824935767132</c:v>
                </c:pt>
                <c:pt idx="4">
                  <c:v>1.2103639346630484</c:v>
                </c:pt>
                <c:pt idx="5">
                  <c:v>1.234096560832912</c:v>
                </c:pt>
                <c:pt idx="6">
                  <c:v>1.2465097561730625</c:v>
                </c:pt>
                <c:pt idx="7">
                  <c:v>1.3104433873680517</c:v>
                </c:pt>
                <c:pt idx="8">
                  <c:v>1.3254155789213005</c:v>
                </c:pt>
                <c:pt idx="9">
                  <c:v>1.2578291870027758</c:v>
                </c:pt>
                <c:pt idx="10">
                  <c:v>1.3295429921682334</c:v>
                </c:pt>
                <c:pt idx="11">
                  <c:v>1.2720171700391072</c:v>
                </c:pt>
                <c:pt idx="12" formatCode="General">
                  <c:v>1.2784662532374398</c:v>
                </c:pt>
                <c:pt idx="13" formatCode="General">
                  <c:v>1.27691847326984</c:v>
                </c:pt>
              </c:numCache>
            </c:numRef>
          </c:val>
          <c:smooth val="0"/>
          <c:extLst>
            <c:ext xmlns:c16="http://schemas.microsoft.com/office/drawing/2014/chart" uri="{C3380CC4-5D6E-409C-BE32-E72D297353CC}">
              <c16:uniqueId val="{00000000-FEDA-4EFD-BA32-6AC1018163EF}"/>
            </c:ext>
          </c:extLst>
        </c:ser>
        <c:ser>
          <c:idx val="1"/>
          <c:order val="1"/>
          <c:tx>
            <c:strRef>
              <c:f>Sheet1!$C$1</c:f>
              <c:strCache>
                <c:ptCount val="1"/>
                <c:pt idx="0">
                  <c:v>Loan requested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Sheet1!$C$2:$C$15</c:f>
              <c:numCache>
                <c:formatCode>0.00</c:formatCode>
                <c:ptCount val="14"/>
                <c:pt idx="0">
                  <c:v>1</c:v>
                </c:pt>
                <c:pt idx="1">
                  <c:v>0.9647828464705458</c:v>
                </c:pt>
                <c:pt idx="2">
                  <c:v>0.98670972934487633</c:v>
                </c:pt>
                <c:pt idx="3">
                  <c:v>0.95446431335321369</c:v>
                </c:pt>
                <c:pt idx="4">
                  <c:v>0.89771238120788743</c:v>
                </c:pt>
                <c:pt idx="5">
                  <c:v>0.95446431335321369</c:v>
                </c:pt>
                <c:pt idx="6">
                  <c:v>0.97510137958787779</c:v>
                </c:pt>
                <c:pt idx="7">
                  <c:v>0.9957384458225419</c:v>
                </c:pt>
                <c:pt idx="8">
                  <c:v>0.98026064614654385</c:v>
                </c:pt>
                <c:pt idx="9">
                  <c:v>0.95446431335321369</c:v>
                </c:pt>
                <c:pt idx="10">
                  <c:v>1.0060569789398739</c:v>
                </c:pt>
                <c:pt idx="11">
                  <c:v>0.94414578023588169</c:v>
                </c:pt>
                <c:pt idx="12" formatCode="General">
                  <c:v>0.99091453159018916</c:v>
                </c:pt>
                <c:pt idx="13">
                  <c:v>0.96994211302921174</c:v>
                </c:pt>
              </c:numCache>
            </c:numRef>
          </c:val>
          <c:smooth val="0"/>
          <c:extLst>
            <c:ext xmlns:c16="http://schemas.microsoft.com/office/drawing/2014/chart" uri="{C3380CC4-5D6E-409C-BE32-E72D297353CC}">
              <c16:uniqueId val="{00000001-FEDA-4EFD-BA32-6AC1018163EF}"/>
            </c:ext>
          </c:extLst>
        </c:ser>
        <c:ser>
          <c:idx val="2"/>
          <c:order val="2"/>
          <c:tx>
            <c:strRef>
              <c:f>Sheet1!$D$1</c:f>
              <c:strCache>
                <c:ptCount val="1"/>
                <c:pt idx="0">
                  <c:v>Min loan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Sheet1!$D$2:$D$15</c:f>
              <c:numCache>
                <c:formatCode>0.00</c:formatCode>
                <c:ptCount val="14"/>
                <c:pt idx="0">
                  <c:v>0.59589528752592535</c:v>
                </c:pt>
                <c:pt idx="1">
                  <c:v>0.57458235737207597</c:v>
                </c:pt>
                <c:pt idx="2">
                  <c:v>0.57783785457059422</c:v>
                </c:pt>
                <c:pt idx="3">
                  <c:v>0.57783785457059422</c:v>
                </c:pt>
                <c:pt idx="4">
                  <c:v>0.61021741149278219</c:v>
                </c:pt>
                <c:pt idx="5">
                  <c:v>0.6145511954020616</c:v>
                </c:pt>
                <c:pt idx="6">
                  <c:v>0.60095136875341804</c:v>
                </c:pt>
                <c:pt idx="7">
                  <c:v>0.6107900900807941</c:v>
                </c:pt>
                <c:pt idx="8">
                  <c:v>0.6281303849844706</c:v>
                </c:pt>
                <c:pt idx="9">
                  <c:v>0.59661758484413852</c:v>
                </c:pt>
                <c:pt idx="10">
                  <c:v>0.59942422585205291</c:v>
                </c:pt>
                <c:pt idx="11">
                  <c:v>0.62121180852929947</c:v>
                </c:pt>
                <c:pt idx="12" formatCode="General">
                  <c:v>0.59107137329357262</c:v>
                </c:pt>
                <c:pt idx="13" formatCode="General">
                  <c:v>0.57835378122646086</c:v>
                </c:pt>
              </c:numCache>
            </c:numRef>
          </c:val>
          <c:smooth val="0"/>
          <c:extLst>
            <c:ext xmlns:c16="http://schemas.microsoft.com/office/drawing/2014/chart" uri="{C3380CC4-5D6E-409C-BE32-E72D297353CC}">
              <c16:uniqueId val="{00000000-6A7D-4CD4-873F-A3840B2DC2DA}"/>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IN" sz="1200"/>
                  <a:t>Indexed to avg. loan requested in Jan’20</a:t>
                </a:r>
                <a:endParaRPr lang="en-IN" sz="1200"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Gap</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cases where no lender met requested loan amount</c:v>
                </c:pt>
              </c:strCache>
            </c:strRef>
          </c:tx>
          <c:spPr>
            <a:solidFill>
              <a:schemeClr val="accent4"/>
            </a:solidFill>
            <a:ln>
              <a:noFill/>
            </a:ln>
            <a:effectLst/>
          </c:spPr>
          <c:invertIfNegative val="0"/>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Sheet1!$B$2:$B$15</c:f>
              <c:numCache>
                <c:formatCode>0%</c:formatCode>
                <c:ptCount val="14"/>
                <c:pt idx="0">
                  <c:v>0.20660000000000001</c:v>
                </c:pt>
                <c:pt idx="1">
                  <c:v>0.21859999999999999</c:v>
                </c:pt>
                <c:pt idx="2">
                  <c:v>0.2</c:v>
                </c:pt>
                <c:pt idx="3">
                  <c:v>0.19079999999999997</c:v>
                </c:pt>
                <c:pt idx="4">
                  <c:v>0.23920000000000002</c:v>
                </c:pt>
                <c:pt idx="5">
                  <c:v>0.21429999999999999</c:v>
                </c:pt>
                <c:pt idx="6">
                  <c:v>0.22170000000000001</c:v>
                </c:pt>
                <c:pt idx="7">
                  <c:v>0.184</c:v>
                </c:pt>
                <c:pt idx="8">
                  <c:v>0.18059999999999998</c:v>
                </c:pt>
                <c:pt idx="9">
                  <c:v>0.18590000000000001</c:v>
                </c:pt>
                <c:pt idx="10">
                  <c:v>0.19879999999999998</c:v>
                </c:pt>
                <c:pt idx="11">
                  <c:v>0.16449999999999998</c:v>
                </c:pt>
                <c:pt idx="12">
                  <c:v>0.14000000000000001</c:v>
                </c:pt>
                <c:pt idx="13">
                  <c:v>0.14000000000000001</c:v>
                </c:pt>
              </c:numCache>
            </c:numRef>
          </c:val>
          <c:extLst>
            <c:ext xmlns:c16="http://schemas.microsoft.com/office/drawing/2014/chart" uri="{C3380CC4-5D6E-409C-BE32-E72D297353CC}">
              <c16:uniqueId val="{00000000-458F-48A7-9B1F-7D3B25524085}"/>
            </c:ext>
          </c:extLst>
        </c:ser>
        <c:dLbls>
          <c:showLegendKey val="0"/>
          <c:showVal val="0"/>
          <c:showCatName val="0"/>
          <c:showSerName val="0"/>
          <c:showPercent val="0"/>
          <c:showBubbleSize val="0"/>
        </c:dLbls>
        <c:gapWidth val="219"/>
        <c:overlap val="-27"/>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Index</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Max loan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Sheet1!$B$2:$B$15</c:f>
              <c:numCache>
                <c:formatCode>0.00</c:formatCode>
                <c:ptCount val="14"/>
                <c:pt idx="0">
                  <c:v>1.2769449050411119</c:v>
                </c:pt>
                <c:pt idx="1">
                  <c:v>1.2624574779056053</c:v>
                </c:pt>
                <c:pt idx="2">
                  <c:v>1.317458418092617</c:v>
                </c:pt>
                <c:pt idx="3">
                  <c:v>1.2370767021658491</c:v>
                </c:pt>
                <c:pt idx="4">
                  <c:v>1.2532265508812117</c:v>
                </c:pt>
                <c:pt idx="5">
                  <c:v>1.2258842031487718</c:v>
                </c:pt>
                <c:pt idx="6">
                  <c:v>1.3098770919161011</c:v>
                </c:pt>
                <c:pt idx="7">
                  <c:v>1.3008769380673173</c:v>
                </c:pt>
                <c:pt idx="8">
                  <c:v>1.3248303389801535</c:v>
                </c:pt>
                <c:pt idx="9">
                  <c:v>1.3008769380673173</c:v>
                </c:pt>
                <c:pt idx="10">
                  <c:v>1.2751542761414725</c:v>
                </c:pt>
                <c:pt idx="11">
                  <c:v>1.2792355424879058</c:v>
                </c:pt>
                <c:pt idx="12" formatCode="General">
                  <c:v>1.2216448144412726</c:v>
                </c:pt>
                <c:pt idx="13" formatCode="_(* #,##0.00_);_(* \(#,##0.00\);_(* &quot;-&quot;??_);_(@_)">
                  <c:v>1.2033838185268124</c:v>
                </c:pt>
              </c:numCache>
            </c:numRef>
          </c:val>
          <c:smooth val="0"/>
          <c:extLst>
            <c:ext xmlns:c16="http://schemas.microsoft.com/office/drawing/2014/chart" uri="{C3380CC4-5D6E-409C-BE32-E72D297353CC}">
              <c16:uniqueId val="{00000000-FEDA-4EFD-BA32-6AC1018163EF}"/>
            </c:ext>
          </c:extLst>
        </c:ser>
        <c:ser>
          <c:idx val="1"/>
          <c:order val="1"/>
          <c:tx>
            <c:strRef>
              <c:f>Sheet1!$C$1</c:f>
              <c:strCache>
                <c:ptCount val="1"/>
                <c:pt idx="0">
                  <c:v>Loan requested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Sheet1!$C$2:$C$15</c:f>
              <c:numCache>
                <c:formatCode>0.00</c:formatCode>
                <c:ptCount val="14"/>
                <c:pt idx="0">
                  <c:v>1</c:v>
                </c:pt>
                <c:pt idx="1">
                  <c:v>1.017111403613737</c:v>
                </c:pt>
                <c:pt idx="2">
                  <c:v>1.0683943315270346</c:v>
                </c:pt>
                <c:pt idx="3">
                  <c:v>1.0096326432930478</c:v>
                </c:pt>
                <c:pt idx="4">
                  <c:v>1.0577103882117642</c:v>
                </c:pt>
                <c:pt idx="5">
                  <c:v>1.0256585582659532</c:v>
                </c:pt>
                <c:pt idx="6">
                  <c:v>1.0683943315270346</c:v>
                </c:pt>
                <c:pt idx="7">
                  <c:v>1.0683943315270346</c:v>
                </c:pt>
                <c:pt idx="8">
                  <c:v>1.0683943315270346</c:v>
                </c:pt>
                <c:pt idx="9">
                  <c:v>1.0470264448964939</c:v>
                </c:pt>
                <c:pt idx="10">
                  <c:v>1.0256585582659532</c:v>
                </c:pt>
                <c:pt idx="11">
                  <c:v>1.0564283150139318</c:v>
                </c:pt>
                <c:pt idx="12">
                  <c:v>1.0256371903793227</c:v>
                </c:pt>
                <c:pt idx="13">
                  <c:v>1.0162695088804936</c:v>
                </c:pt>
              </c:numCache>
            </c:numRef>
          </c:val>
          <c:smooth val="0"/>
          <c:extLst>
            <c:ext xmlns:c16="http://schemas.microsoft.com/office/drawing/2014/chart" uri="{C3380CC4-5D6E-409C-BE32-E72D297353CC}">
              <c16:uniqueId val="{00000001-FEDA-4EFD-BA32-6AC1018163EF}"/>
            </c:ext>
          </c:extLst>
        </c:ser>
        <c:ser>
          <c:idx val="2"/>
          <c:order val="2"/>
          <c:tx>
            <c:strRef>
              <c:f>Sheet1!$D$1</c:f>
              <c:strCache>
                <c:ptCount val="1"/>
                <c:pt idx="0">
                  <c:v>Min loan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Sheet1!$D$2:$D$15</c:f>
              <c:numCache>
                <c:formatCode>0.00</c:formatCode>
                <c:ptCount val="14"/>
                <c:pt idx="0">
                  <c:v>0.6551864134429648</c:v>
                </c:pt>
                <c:pt idx="1">
                  <c:v>0.65385733089454523</c:v>
                </c:pt>
                <c:pt idx="2">
                  <c:v>0.65057094993076803</c:v>
                </c:pt>
                <c:pt idx="3">
                  <c:v>0.69108018940494709</c:v>
                </c:pt>
                <c:pt idx="4">
                  <c:v>0.8117959281355237</c:v>
                </c:pt>
                <c:pt idx="5">
                  <c:v>0.75311543787073287</c:v>
                </c:pt>
                <c:pt idx="6">
                  <c:v>0.73979897092257985</c:v>
                </c:pt>
                <c:pt idx="7">
                  <c:v>0.73573052530812488</c:v>
                </c:pt>
                <c:pt idx="8">
                  <c:v>0.72061060872835436</c:v>
                </c:pt>
                <c:pt idx="9">
                  <c:v>0.72109779654353068</c:v>
                </c:pt>
                <c:pt idx="10">
                  <c:v>0.71175148293133217</c:v>
                </c:pt>
                <c:pt idx="11">
                  <c:v>0.7265081454383836</c:v>
                </c:pt>
                <c:pt idx="12" formatCode="General">
                  <c:v>0.69231952682951847</c:v>
                </c:pt>
                <c:pt idx="13" formatCode="_(* #,##0.00_);_(* \(#,##0.00\);_(* &quot;-&quot;??_);_(@_)">
                  <c:v>0.63952375254277849</c:v>
                </c:pt>
              </c:numCache>
            </c:numRef>
          </c:val>
          <c:smooth val="0"/>
          <c:extLst>
            <c:ext xmlns:c16="http://schemas.microsoft.com/office/drawing/2014/chart" uri="{C3380CC4-5D6E-409C-BE32-E72D297353CC}">
              <c16:uniqueId val="{00000000-6A7D-4CD4-873F-A3840B2DC2DA}"/>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IN" sz="1200"/>
                  <a:t>Indexed to avg. loan requested in Jan’20</a:t>
                </a:r>
                <a:endParaRPr lang="en-IN" sz="1200"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Gap</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cases where no lender met requested loan amount</c:v>
                </c:pt>
              </c:strCache>
            </c:strRef>
          </c:tx>
          <c:spPr>
            <a:solidFill>
              <a:schemeClr val="accent4"/>
            </a:solidFill>
            <a:ln>
              <a:noFill/>
            </a:ln>
            <a:effectLst/>
          </c:spPr>
          <c:invertIfNegative val="0"/>
          <c:cat>
            <c:strRef>
              <c:f>Sheet1!$A$2:$A$15</c:f>
              <c:strCache>
                <c:ptCount val="14"/>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strCache>
            </c:strRef>
          </c:cat>
          <c:val>
            <c:numRef>
              <c:f>Sheet1!$B$2:$B$15</c:f>
              <c:numCache>
                <c:formatCode>0%</c:formatCode>
                <c:ptCount val="14"/>
                <c:pt idx="0">
                  <c:v>0.30049999999999999</c:v>
                </c:pt>
                <c:pt idx="1">
                  <c:v>0.32729999999999998</c:v>
                </c:pt>
                <c:pt idx="2">
                  <c:v>0.30380000000000001</c:v>
                </c:pt>
                <c:pt idx="3">
                  <c:v>0.34619999999999995</c:v>
                </c:pt>
                <c:pt idx="4">
                  <c:v>0.29559999999999997</c:v>
                </c:pt>
                <c:pt idx="5">
                  <c:v>0.30170000000000002</c:v>
                </c:pt>
                <c:pt idx="6">
                  <c:v>0.25059999999999999</c:v>
                </c:pt>
                <c:pt idx="7">
                  <c:v>0.22579999999999997</c:v>
                </c:pt>
                <c:pt idx="8">
                  <c:v>0.24100000000000002</c:v>
                </c:pt>
                <c:pt idx="9">
                  <c:v>0.21440000000000001</c:v>
                </c:pt>
                <c:pt idx="10">
                  <c:v>0.21510000000000001</c:v>
                </c:pt>
                <c:pt idx="11">
                  <c:v>0.21429999999999999</c:v>
                </c:pt>
                <c:pt idx="12">
                  <c:v>0.18</c:v>
                </c:pt>
                <c:pt idx="13">
                  <c:v>0.18</c:v>
                </c:pt>
              </c:numCache>
            </c:numRef>
          </c:val>
          <c:extLst>
            <c:ext xmlns:c16="http://schemas.microsoft.com/office/drawing/2014/chart" uri="{C3380CC4-5D6E-409C-BE32-E72D297353CC}">
              <c16:uniqueId val="{00000000-458F-48A7-9B1F-7D3B25524085}"/>
            </c:ext>
          </c:extLst>
        </c:ser>
        <c:dLbls>
          <c:showLegendKey val="0"/>
          <c:showVal val="0"/>
          <c:showCatName val="0"/>
          <c:showSerName val="0"/>
          <c:showPercent val="0"/>
          <c:showBubbleSize val="0"/>
        </c:dLbls>
        <c:gapWidth val="219"/>
        <c:overlap val="-27"/>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1D184-5EE8-CF46-9400-6F7C36421C93}" type="datetimeFigureOut">
              <a:rPr lang="en-US" smtClean="0"/>
              <a:t>3/9/21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11E0B-6A48-8241-B0B6-F83C1111E98C}" type="slidenum">
              <a:rPr lang="en-US" smtClean="0"/>
              <a:t>‹#›</a:t>
            </a:fld>
            <a:endParaRPr lang="en-US" dirty="0"/>
          </a:p>
        </p:txBody>
      </p:sp>
    </p:spTree>
    <p:extLst>
      <p:ext uri="{BB962C8B-B14F-4D97-AF65-F5344CB8AC3E}">
        <p14:creationId xmlns:p14="http://schemas.microsoft.com/office/powerpoint/2010/main" val="389178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11E0B-6A48-8241-B0B6-F83C1111E98C}" type="slidenum">
              <a:rPr lang="en-US" smtClean="0"/>
              <a:t>1</a:t>
            </a:fld>
            <a:endParaRPr lang="en-US" dirty="0"/>
          </a:p>
        </p:txBody>
      </p:sp>
    </p:spTree>
    <p:extLst>
      <p:ext uri="{BB962C8B-B14F-4D97-AF65-F5344CB8AC3E}">
        <p14:creationId xmlns:p14="http://schemas.microsoft.com/office/powerpoint/2010/main" val="246739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11E0B-6A48-8241-B0B6-F83C1111E98C}" type="slidenum">
              <a:rPr lang="en-US" smtClean="0"/>
              <a:t>7</a:t>
            </a:fld>
            <a:endParaRPr lang="en-US" dirty="0"/>
          </a:p>
        </p:txBody>
      </p:sp>
    </p:spTree>
    <p:extLst>
      <p:ext uri="{BB962C8B-B14F-4D97-AF65-F5344CB8AC3E}">
        <p14:creationId xmlns:p14="http://schemas.microsoft.com/office/powerpoint/2010/main" val="2164374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5">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9816" y="620690"/>
            <a:ext cx="7272808" cy="5539121"/>
          </a:xfrm>
          <a:prstGeom prst="rect">
            <a:avLst/>
          </a:prstGeom>
        </p:spPr>
        <p:txBody>
          <a:bodyPr lIns="0" tIns="0" rIns="0" bIns="0" anchor="ctr" anchorCtr="0">
            <a:noAutofit/>
          </a:bodyPr>
          <a:lstStyle>
            <a:lvl1pPr algn="r">
              <a:lnSpc>
                <a:spcPct val="70000"/>
              </a:lnSpc>
              <a:defRPr sz="5400">
                <a:solidFill>
                  <a:schemeClr val="bg1"/>
                </a:solidFill>
              </a:defRPr>
            </a:lvl1pPr>
          </a:lstStyle>
          <a:p>
            <a:r>
              <a:rPr lang="en-US" dirty="0"/>
              <a:t>Title Slide: Paragraph spacing Multiple 0.7</a:t>
            </a:r>
          </a:p>
        </p:txBody>
      </p:sp>
      <p:pic>
        <p:nvPicPr>
          <p:cNvPr id="5" name="Picture 4">
            <a:extLst>
              <a:ext uri="{FF2B5EF4-FFF2-40B4-BE49-F238E27FC236}">
                <a16:creationId xmlns:a16="http://schemas.microsoft.com/office/drawing/2014/main" id="{9D0C5F31-0DA9-1241-AB46-A9882F6EE8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45" y="2685429"/>
            <a:ext cx="3024275" cy="1409641"/>
          </a:xfrm>
          <a:prstGeom prst="rect">
            <a:avLst/>
          </a:prstGeom>
        </p:spPr>
      </p:pic>
      <p:sp>
        <p:nvSpPr>
          <p:cNvPr id="7" name="TextBox 6">
            <a:extLst>
              <a:ext uri="{FF2B5EF4-FFF2-40B4-BE49-F238E27FC236}">
                <a16:creationId xmlns:a16="http://schemas.microsoft.com/office/drawing/2014/main" id="{14C0B310-2EAC-BB4A-9A6B-288B8823EB8C}"/>
              </a:ext>
            </a:extLst>
          </p:cNvPr>
          <p:cNvSpPr txBox="1"/>
          <p:nvPr userDrawn="1"/>
        </p:nvSpPr>
        <p:spPr>
          <a:xfrm>
            <a:off x="2505456" y="1408176"/>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113248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Image + Small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4C57A15-6D5A-EC45-BAD1-5F4DE63CC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4" cy="3725077"/>
          </a:xfrm>
          <a:prstGeom prst="rect">
            <a:avLst/>
          </a:prstGeom>
        </p:spPr>
      </p:pic>
      <p:pic>
        <p:nvPicPr>
          <p:cNvPr id="16" name="Picture 15">
            <a:extLst>
              <a:ext uri="{FF2B5EF4-FFF2-40B4-BE49-F238E27FC236}">
                <a16:creationId xmlns:a16="http://schemas.microsoft.com/office/drawing/2014/main" id="{EB153198-471B-5B44-82C0-EBB0D816DF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19" y="5685453"/>
            <a:ext cx="4587043" cy="3241437"/>
          </a:xfrm>
          <a:prstGeom prst="rect">
            <a:avLst/>
          </a:prstGeom>
        </p:spPr>
      </p:pic>
      <p:sp>
        <p:nvSpPr>
          <p:cNvPr id="8" name="Picture Placeholder 10">
            <a:extLst>
              <a:ext uri="{FF2B5EF4-FFF2-40B4-BE49-F238E27FC236}">
                <a16:creationId xmlns:a16="http://schemas.microsoft.com/office/drawing/2014/main" id="{DA4B5BA3-6EC4-4E4D-999D-EBCB7761E92F}"/>
              </a:ext>
            </a:extLst>
          </p:cNvPr>
          <p:cNvSpPr>
            <a:spLocks noGrp="1"/>
          </p:cNvSpPr>
          <p:nvPr>
            <p:ph type="pic" sz="quarter" idx="13" hasCustomPrompt="1"/>
          </p:nvPr>
        </p:nvSpPr>
        <p:spPr>
          <a:xfrm>
            <a:off x="0" y="0"/>
            <a:ext cx="8887968"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sp>
        <p:nvSpPr>
          <p:cNvPr id="9" name="Text Placeholder 12">
            <a:extLst>
              <a:ext uri="{FF2B5EF4-FFF2-40B4-BE49-F238E27FC236}">
                <a16:creationId xmlns:a16="http://schemas.microsoft.com/office/drawing/2014/main" id="{AEA7B6EC-DC92-1642-9AFA-7D2AB2F3E79C}"/>
              </a:ext>
            </a:extLst>
          </p:cNvPr>
          <p:cNvSpPr>
            <a:spLocks noGrp="1"/>
          </p:cNvSpPr>
          <p:nvPr>
            <p:ph type="body" sz="quarter" idx="14" hasCustomPrompt="1"/>
          </p:nvPr>
        </p:nvSpPr>
        <p:spPr>
          <a:xfrm>
            <a:off x="9185448" y="1324149"/>
            <a:ext cx="2743200" cy="4962352"/>
          </a:xfrm>
        </p:spPr>
        <p:txBody>
          <a:bodyPr/>
          <a:lstStyle>
            <a:lvl1pPr marL="92065" indent="0">
              <a:defRPr/>
            </a:lvl1pPr>
          </a:lstStyle>
          <a:p>
            <a:pPr lvl="0"/>
            <a:r>
              <a:rPr lang="en-US" dirty="0"/>
              <a:t>Use this slide if you want to use a big image with a little bit of content.</a:t>
            </a:r>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7DC3225D-D408-5843-A21A-C168DB0148A5}" type="slidenum">
              <a:rPr lang="en-US" smtClean="0"/>
              <a:pPr/>
              <a:t>‹#›</a:t>
            </a:fld>
            <a:endParaRPr lang="en-US" dirty="0"/>
          </a:p>
        </p:txBody>
      </p:sp>
      <p:pic>
        <p:nvPicPr>
          <p:cNvPr id="7" name="Picture 6">
            <a:extLst>
              <a:ext uri="{FF2B5EF4-FFF2-40B4-BE49-F238E27FC236}">
                <a16:creationId xmlns:a16="http://schemas.microsoft.com/office/drawing/2014/main" id="{E39BE913-359B-D14B-AB58-C863806DCD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4" name="Title 1">
            <a:extLst>
              <a:ext uri="{FF2B5EF4-FFF2-40B4-BE49-F238E27FC236}">
                <a16:creationId xmlns:a16="http://schemas.microsoft.com/office/drawing/2014/main" id="{F6EF8A52-99CD-F041-8C6F-34A9C080DBC6}"/>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121227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Image + Big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0"/>
            <a:ext cx="5632705"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pic>
        <p:nvPicPr>
          <p:cNvPr id="15" name="Picture 14">
            <a:extLst>
              <a:ext uri="{FF2B5EF4-FFF2-40B4-BE49-F238E27FC236}">
                <a16:creationId xmlns:a16="http://schemas.microsoft.com/office/drawing/2014/main" id="{D57E0549-2062-4B49-A528-D04C1E0C30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6" name="Picture 15">
            <a:extLst>
              <a:ext uri="{FF2B5EF4-FFF2-40B4-BE49-F238E27FC236}">
                <a16:creationId xmlns:a16="http://schemas.microsoft.com/office/drawing/2014/main" id="{CC8F0035-5DE1-6D4B-B69A-C3C768F6C6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sp>
        <p:nvSpPr>
          <p:cNvPr id="13" name="Text Placeholder 12"/>
          <p:cNvSpPr>
            <a:spLocks noGrp="1"/>
          </p:cNvSpPr>
          <p:nvPr>
            <p:ph type="body" sz="quarter" idx="14" hasCustomPrompt="1"/>
          </p:nvPr>
        </p:nvSpPr>
        <p:spPr>
          <a:xfrm>
            <a:off x="5879979" y="1324149"/>
            <a:ext cx="6048671" cy="4962352"/>
          </a:xfrm>
        </p:spPr>
        <p:txBody>
          <a:bodyPr numCol="2" spcCol="179980"/>
          <a:lstStyle>
            <a:lvl1pPr>
              <a:defRPr baseline="0"/>
            </a:lvl1pPr>
          </a:lstStyle>
          <a:p>
            <a:pPr lvl="0"/>
            <a:r>
              <a:rPr lang="en-US" dirty="0"/>
              <a:t>Use this slide if you want to use an image with content.</a:t>
            </a:r>
          </a:p>
          <a:p>
            <a:pPr lvl="0"/>
            <a:r>
              <a:rPr lang="en-US" dirty="0"/>
              <a:t>Set for two columns, 0.5cm space between.</a:t>
            </a:r>
          </a:p>
        </p:txBody>
      </p:sp>
      <p:pic>
        <p:nvPicPr>
          <p:cNvPr id="7" name="Picture 6">
            <a:extLst>
              <a:ext uri="{FF2B5EF4-FFF2-40B4-BE49-F238E27FC236}">
                <a16:creationId xmlns:a16="http://schemas.microsoft.com/office/drawing/2014/main" id="{0155F8DB-9B04-A343-8760-9746E00030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a:extLst>
              <a:ext uri="{FF2B5EF4-FFF2-40B4-BE49-F238E27FC236}">
                <a16:creationId xmlns:a16="http://schemas.microsoft.com/office/drawing/2014/main" id="{E7F9742E-75EC-0F4C-B4D6-817A14571C2C}"/>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
        <p:nvSpPr>
          <p:cNvPr id="17" name="Slide Number Placeholder 5">
            <a:extLst>
              <a:ext uri="{FF2B5EF4-FFF2-40B4-BE49-F238E27FC236}">
                <a16:creationId xmlns:a16="http://schemas.microsoft.com/office/drawing/2014/main" id="{6E9EF7B8-CE0B-AA44-BF2E-4F29BF436120}"/>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1188406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Image + Big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000BE4-9BB0-4B4C-A025-E1AD964BCB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6" name="Picture 15">
            <a:extLst>
              <a:ext uri="{FF2B5EF4-FFF2-40B4-BE49-F238E27FC236}">
                <a16:creationId xmlns:a16="http://schemas.microsoft.com/office/drawing/2014/main" id="{DE3321D7-98E4-0647-96F2-ACD8D1459B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11" name="Picture Placeholder 10"/>
          <p:cNvSpPr>
            <a:spLocks noGrp="1"/>
          </p:cNvSpPr>
          <p:nvPr>
            <p:ph type="pic" sz="quarter" idx="13" hasCustomPrompt="1"/>
          </p:nvPr>
        </p:nvSpPr>
        <p:spPr>
          <a:xfrm>
            <a:off x="0" y="0"/>
            <a:ext cx="5646334"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dark</a:t>
            </a:r>
            <a:r>
              <a:rPr lang="en-US" dirty="0"/>
              <a:t>.</a:t>
            </a:r>
          </a:p>
        </p:txBody>
      </p:sp>
      <p:sp>
        <p:nvSpPr>
          <p:cNvPr id="13" name="Text Placeholder 12"/>
          <p:cNvSpPr>
            <a:spLocks noGrp="1"/>
          </p:cNvSpPr>
          <p:nvPr>
            <p:ph type="body" sz="quarter" idx="14" hasCustomPrompt="1"/>
          </p:nvPr>
        </p:nvSpPr>
        <p:spPr>
          <a:xfrm>
            <a:off x="5879979" y="1324149"/>
            <a:ext cx="6048671" cy="4962352"/>
          </a:xfrm>
        </p:spPr>
        <p:txBody>
          <a:bodyPr numCol="2" spcCol="179980"/>
          <a:lstStyle>
            <a:lvl1pPr>
              <a:defRPr baseline="0"/>
            </a:lvl1pPr>
          </a:lstStyle>
          <a:p>
            <a:pPr lvl="0"/>
            <a:r>
              <a:rPr lang="en-US" dirty="0"/>
              <a:t>Use this slide if you want to use an image with content.</a:t>
            </a:r>
          </a:p>
          <a:p>
            <a:pPr lvl="0"/>
            <a:r>
              <a:rPr lang="en-US" dirty="0"/>
              <a:t>Set for two columns, 0.5cm space between.</a:t>
            </a:r>
          </a:p>
        </p:txBody>
      </p:sp>
      <p:pic>
        <p:nvPicPr>
          <p:cNvPr id="7" name="Picture 6">
            <a:extLst>
              <a:ext uri="{FF2B5EF4-FFF2-40B4-BE49-F238E27FC236}">
                <a16:creationId xmlns:a16="http://schemas.microsoft.com/office/drawing/2014/main" id="{221BA80F-48AF-9145-9518-656F2D4CAC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4" name="Title 1">
            <a:extLst>
              <a:ext uri="{FF2B5EF4-FFF2-40B4-BE49-F238E27FC236}">
                <a16:creationId xmlns:a16="http://schemas.microsoft.com/office/drawing/2014/main" id="{CFD0F8F5-E627-1249-97E8-37A8884DA4AE}"/>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
        <p:nvSpPr>
          <p:cNvPr id="17" name="Slide Number Placeholder 5">
            <a:extLst>
              <a:ext uri="{FF2B5EF4-FFF2-40B4-BE49-F238E27FC236}">
                <a16:creationId xmlns:a16="http://schemas.microsoft.com/office/drawing/2014/main" id="{2C570060-C2AC-7841-87DD-47C1142EE7CA}"/>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367435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F862F0-269C-7948-ACFD-4155B1BCA7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2" name="Picture 11">
            <a:extLst>
              <a:ext uri="{FF2B5EF4-FFF2-40B4-BE49-F238E27FC236}">
                <a16:creationId xmlns:a16="http://schemas.microsoft.com/office/drawing/2014/main" id="{26DF996E-2E3D-6642-A859-25BCD90D3E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3" name="Content Placeholder 2"/>
          <p:cNvSpPr>
            <a:spLocks noGrp="1"/>
          </p:cNvSpPr>
          <p:nvPr>
            <p:ph idx="1" hasCustomPrompt="1"/>
          </p:nvPr>
        </p:nvSpPr>
        <p:spPr>
          <a:xfrm>
            <a:off x="2266916" y="1700809"/>
            <a:ext cx="9661732" cy="4476155"/>
          </a:xfrm>
          <a:prstGeom prst="rect">
            <a:avLst/>
          </a:prstGeom>
        </p:spPr>
        <p:txBody>
          <a:bodyPr lIns="0" tIns="0" rIns="0" bIns="0">
            <a:noAutofit/>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A6F1F8F-1D21-AF4B-8839-F301292549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9" name="Slide Number Placeholder 5">
            <a:extLst>
              <a:ext uri="{FF2B5EF4-FFF2-40B4-BE49-F238E27FC236}">
                <a16:creationId xmlns:a16="http://schemas.microsoft.com/office/drawing/2014/main" id="{395A1E6B-A3A5-1846-A2E0-692346F3D988}"/>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
        <p:nvSpPr>
          <p:cNvPr id="10" name="Title 1">
            <a:extLst>
              <a:ext uri="{FF2B5EF4-FFF2-40B4-BE49-F238E27FC236}">
                <a16:creationId xmlns:a16="http://schemas.microsoft.com/office/drawing/2014/main" id="{EAE6D071-F52C-E841-8E21-69DA07864E37}"/>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292785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C0F33D-69BB-8949-885C-89096CDB6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4" cy="3725077"/>
          </a:xfrm>
          <a:prstGeom prst="rect">
            <a:avLst/>
          </a:prstGeom>
        </p:spPr>
      </p:pic>
      <p:pic>
        <p:nvPicPr>
          <p:cNvPr id="17" name="Picture 16">
            <a:extLst>
              <a:ext uri="{FF2B5EF4-FFF2-40B4-BE49-F238E27FC236}">
                <a16:creationId xmlns:a16="http://schemas.microsoft.com/office/drawing/2014/main" id="{FFD5C53B-4A25-474A-B1A4-8BC7124692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19" y="5685453"/>
            <a:ext cx="4587043" cy="3241437"/>
          </a:xfrm>
          <a:prstGeom prst="rect">
            <a:avLst/>
          </a:prstGeom>
        </p:spPr>
      </p:pic>
      <p:sp>
        <p:nvSpPr>
          <p:cNvPr id="3" name="Text Placeholder 2"/>
          <p:cNvSpPr>
            <a:spLocks noGrp="1"/>
          </p:cNvSpPr>
          <p:nvPr>
            <p:ph type="body" sz="quarter" idx="14" hasCustomPrompt="1"/>
          </p:nvPr>
        </p:nvSpPr>
        <p:spPr>
          <a:xfrm>
            <a:off x="5087938" y="1324148"/>
            <a:ext cx="6840710" cy="1356833"/>
          </a:xfrm>
        </p:spPr>
        <p:txBody>
          <a:bodyPr anchor="ctr" anchorCtr="0"/>
          <a:lstStyle/>
          <a:p>
            <a:pPr lvl="0"/>
            <a:r>
              <a:rPr lang="en-US" dirty="0"/>
              <a:t>Adjust number box towards the left to fit.</a:t>
            </a:r>
          </a:p>
          <a:p>
            <a:pPr lvl="0"/>
            <a:r>
              <a:rPr lang="en-US" dirty="0"/>
              <a:t>Descriptive copy goes here.</a:t>
            </a:r>
          </a:p>
        </p:txBody>
      </p:sp>
      <p:sp>
        <p:nvSpPr>
          <p:cNvPr id="15" name="Text Placeholder 14"/>
          <p:cNvSpPr>
            <a:spLocks noGrp="1"/>
          </p:cNvSpPr>
          <p:nvPr>
            <p:ph type="body" sz="quarter" idx="17" hasCustomPrompt="1"/>
          </p:nvPr>
        </p:nvSpPr>
        <p:spPr>
          <a:xfrm>
            <a:off x="2640012" y="1324148"/>
            <a:ext cx="244792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19" name="Text Placeholder 2"/>
          <p:cNvSpPr>
            <a:spLocks noGrp="1"/>
          </p:cNvSpPr>
          <p:nvPr>
            <p:ph type="body" sz="quarter" idx="18" hasCustomPrompt="1"/>
          </p:nvPr>
        </p:nvSpPr>
        <p:spPr>
          <a:xfrm>
            <a:off x="5087938" y="2852938"/>
            <a:ext cx="6840710" cy="1348523"/>
          </a:xfrm>
        </p:spPr>
        <p:txBody>
          <a:bodyPr anchor="ctr" anchorCtr="0"/>
          <a:lstStyle/>
          <a:p>
            <a:pPr lvl="0"/>
            <a:r>
              <a:rPr lang="en-US" dirty="0"/>
              <a:t>Adjust number box towards the left to fit.</a:t>
            </a:r>
          </a:p>
          <a:p>
            <a:pPr lvl="0"/>
            <a:r>
              <a:rPr lang="en-US" dirty="0"/>
              <a:t>Descriptive copy goes here.</a:t>
            </a:r>
          </a:p>
        </p:txBody>
      </p:sp>
      <p:sp>
        <p:nvSpPr>
          <p:cNvPr id="20" name="Text Placeholder 14"/>
          <p:cNvSpPr>
            <a:spLocks noGrp="1"/>
          </p:cNvSpPr>
          <p:nvPr>
            <p:ph type="body" sz="quarter" idx="19" hasCustomPrompt="1"/>
          </p:nvPr>
        </p:nvSpPr>
        <p:spPr>
          <a:xfrm>
            <a:off x="2639352" y="2844626"/>
            <a:ext cx="244858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a:t>#</a:t>
            </a:r>
            <a:endParaRPr lang="en-US" dirty="0"/>
          </a:p>
        </p:txBody>
      </p:sp>
      <p:sp>
        <p:nvSpPr>
          <p:cNvPr id="21" name="Text Placeholder 2"/>
          <p:cNvSpPr>
            <a:spLocks noGrp="1"/>
          </p:cNvSpPr>
          <p:nvPr>
            <p:ph type="body" sz="quarter" idx="20" hasCustomPrompt="1"/>
          </p:nvPr>
        </p:nvSpPr>
        <p:spPr>
          <a:xfrm>
            <a:off x="5087938" y="4365105"/>
            <a:ext cx="6840710" cy="1356833"/>
          </a:xfrm>
        </p:spPr>
        <p:txBody>
          <a:bodyPr anchor="ctr" anchorCtr="0"/>
          <a:lstStyle/>
          <a:p>
            <a:pPr lvl="0"/>
            <a:r>
              <a:rPr lang="en-US" dirty="0"/>
              <a:t>Adjust number box towards the left to fit.</a:t>
            </a:r>
          </a:p>
          <a:p>
            <a:pPr lvl="0"/>
            <a:r>
              <a:rPr lang="en-US" dirty="0"/>
              <a:t>Descriptive copy goes here.</a:t>
            </a:r>
          </a:p>
        </p:txBody>
      </p:sp>
      <p:sp>
        <p:nvSpPr>
          <p:cNvPr id="22" name="Text Placeholder 14"/>
          <p:cNvSpPr>
            <a:spLocks noGrp="1"/>
          </p:cNvSpPr>
          <p:nvPr>
            <p:ph type="body" sz="quarter" idx="21" hasCustomPrompt="1"/>
          </p:nvPr>
        </p:nvSpPr>
        <p:spPr>
          <a:xfrm>
            <a:off x="2640012" y="4365105"/>
            <a:ext cx="244792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pic>
        <p:nvPicPr>
          <p:cNvPr id="12" name="Picture 11">
            <a:extLst>
              <a:ext uri="{FF2B5EF4-FFF2-40B4-BE49-F238E27FC236}">
                <a16:creationId xmlns:a16="http://schemas.microsoft.com/office/drawing/2014/main" id="{E203545D-6CFD-6141-B98B-2EE7D01AFF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13" name="Slide Number Placeholder 5">
            <a:extLst>
              <a:ext uri="{FF2B5EF4-FFF2-40B4-BE49-F238E27FC236}">
                <a16:creationId xmlns:a16="http://schemas.microsoft.com/office/drawing/2014/main" id="{0DE21409-61A9-DB45-896C-73B7706C1946}"/>
              </a:ext>
            </a:extLst>
          </p:cNvPr>
          <p:cNvSpPr>
            <a:spLocks noGrp="1"/>
          </p:cNvSpPr>
          <p:nvPr>
            <p:ph type="sldNum" sz="quarter" idx="12"/>
          </p:nvPr>
        </p:nvSpPr>
        <p:spPr>
          <a:xfrm>
            <a:off x="9185448" y="6285800"/>
            <a:ext cx="2743200" cy="365125"/>
          </a:xfrm>
        </p:spPr>
        <p:txBody>
          <a:bodyPr/>
          <a:lstStyle>
            <a:lvl1pPr>
              <a:defRPr>
                <a:solidFill>
                  <a:schemeClr val="accent5"/>
                </a:solidFill>
              </a:defRPr>
            </a:lvl1pPr>
          </a:lstStyle>
          <a:p>
            <a:fld id="{7DC3225D-D408-5843-A21A-C168DB0148A5}" type="slidenum">
              <a:rPr lang="en-US" smtClean="0"/>
              <a:pPr/>
              <a:t>‹#›</a:t>
            </a:fld>
            <a:endParaRPr lang="en-US" dirty="0"/>
          </a:p>
        </p:txBody>
      </p:sp>
      <p:sp>
        <p:nvSpPr>
          <p:cNvPr id="14" name="Title 1">
            <a:extLst>
              <a:ext uri="{FF2B5EF4-FFF2-40B4-BE49-F238E27FC236}">
                <a16:creationId xmlns:a16="http://schemas.microsoft.com/office/drawing/2014/main" id="{1C6F6C85-6DF7-3049-83BF-29C20BD466C0}"/>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3895307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s Slide Alt">
    <p:bg>
      <p:bgPr>
        <a:solidFill>
          <a:schemeClr val="tx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ACC6E2-A1B7-684D-B4ED-C7B6A5EB65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4" name="Picture 13">
            <a:extLst>
              <a:ext uri="{FF2B5EF4-FFF2-40B4-BE49-F238E27FC236}">
                <a16:creationId xmlns:a16="http://schemas.microsoft.com/office/drawing/2014/main" id="{D104707E-04E3-C747-B565-436DCE648F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sp>
        <p:nvSpPr>
          <p:cNvPr id="24" name="Text Placeholder 2"/>
          <p:cNvSpPr>
            <a:spLocks noGrp="1"/>
          </p:cNvSpPr>
          <p:nvPr>
            <p:ph type="body" sz="quarter" idx="14" hasCustomPrompt="1"/>
          </p:nvPr>
        </p:nvSpPr>
        <p:spPr>
          <a:xfrm>
            <a:off x="5087938" y="1324148"/>
            <a:ext cx="6840710" cy="135683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5" name="Text Placeholder 14"/>
          <p:cNvSpPr>
            <a:spLocks noGrp="1"/>
          </p:cNvSpPr>
          <p:nvPr>
            <p:ph type="body" sz="quarter" idx="17" hasCustomPrompt="1"/>
          </p:nvPr>
        </p:nvSpPr>
        <p:spPr>
          <a:xfrm>
            <a:off x="2640012" y="1324148"/>
            <a:ext cx="244792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26" name="Text Placeholder 2"/>
          <p:cNvSpPr>
            <a:spLocks noGrp="1"/>
          </p:cNvSpPr>
          <p:nvPr>
            <p:ph type="body" sz="quarter" idx="18" hasCustomPrompt="1"/>
          </p:nvPr>
        </p:nvSpPr>
        <p:spPr>
          <a:xfrm>
            <a:off x="5087938" y="2852938"/>
            <a:ext cx="6840710" cy="134852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7" name="Text Placeholder 14"/>
          <p:cNvSpPr>
            <a:spLocks noGrp="1"/>
          </p:cNvSpPr>
          <p:nvPr>
            <p:ph type="body" sz="quarter" idx="19" hasCustomPrompt="1"/>
          </p:nvPr>
        </p:nvSpPr>
        <p:spPr>
          <a:xfrm>
            <a:off x="2639352" y="2844626"/>
            <a:ext cx="244858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28" name="Text Placeholder 2"/>
          <p:cNvSpPr>
            <a:spLocks noGrp="1"/>
          </p:cNvSpPr>
          <p:nvPr>
            <p:ph type="body" sz="quarter" idx="21" hasCustomPrompt="1"/>
          </p:nvPr>
        </p:nvSpPr>
        <p:spPr>
          <a:xfrm>
            <a:off x="5087938" y="4365105"/>
            <a:ext cx="6840710" cy="135683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9" name="Text Placeholder 14"/>
          <p:cNvSpPr>
            <a:spLocks noGrp="1"/>
          </p:cNvSpPr>
          <p:nvPr>
            <p:ph type="body" sz="quarter" idx="22" hasCustomPrompt="1"/>
          </p:nvPr>
        </p:nvSpPr>
        <p:spPr>
          <a:xfrm>
            <a:off x="2640012" y="4365105"/>
            <a:ext cx="244792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pic>
        <p:nvPicPr>
          <p:cNvPr id="11" name="Picture 10">
            <a:extLst>
              <a:ext uri="{FF2B5EF4-FFF2-40B4-BE49-F238E27FC236}">
                <a16:creationId xmlns:a16="http://schemas.microsoft.com/office/drawing/2014/main" id="{BE070417-CF78-E247-8DB4-234FAA0F58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a:extLst>
              <a:ext uri="{FF2B5EF4-FFF2-40B4-BE49-F238E27FC236}">
                <a16:creationId xmlns:a16="http://schemas.microsoft.com/office/drawing/2014/main" id="{0F8E14BE-918F-A14C-BD78-0806A069E94D}"/>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4286774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63206B-2217-C34C-A00F-28E0F30550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3" name="Picture 12">
            <a:extLst>
              <a:ext uri="{FF2B5EF4-FFF2-40B4-BE49-F238E27FC236}">
                <a16:creationId xmlns:a16="http://schemas.microsoft.com/office/drawing/2014/main" id="{82A18940-3B61-E140-888B-8A1E47E408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pic>
        <p:nvPicPr>
          <p:cNvPr id="9" name="Picture 8">
            <a:extLst>
              <a:ext uri="{FF2B5EF4-FFF2-40B4-BE49-F238E27FC236}">
                <a16:creationId xmlns:a16="http://schemas.microsoft.com/office/drawing/2014/main" id="{8116AAA3-3673-2447-85B7-05A7A31000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10" name="Slide Number Placeholder 5">
            <a:extLst>
              <a:ext uri="{FF2B5EF4-FFF2-40B4-BE49-F238E27FC236}">
                <a16:creationId xmlns:a16="http://schemas.microsoft.com/office/drawing/2014/main" id="{BAF99177-8AA3-3040-807D-B392E116F218}"/>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
        <p:nvSpPr>
          <p:cNvPr id="11" name="Title 1">
            <a:extLst>
              <a:ext uri="{FF2B5EF4-FFF2-40B4-BE49-F238E27FC236}">
                <a16:creationId xmlns:a16="http://schemas.microsoft.com/office/drawing/2014/main" id="{DC71D17A-56E8-5D4A-922E-8D91627A1B97}"/>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346853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Title Alt">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14D3D8-A146-5F47-8F57-3DEFA5E224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1" name="Picture 10">
            <a:extLst>
              <a:ext uri="{FF2B5EF4-FFF2-40B4-BE49-F238E27FC236}">
                <a16:creationId xmlns:a16="http://schemas.microsoft.com/office/drawing/2014/main" id="{3FFBE37F-FFD1-BF49-82E6-2D6BCE010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pic>
        <p:nvPicPr>
          <p:cNvPr id="8" name="Picture 7">
            <a:extLst>
              <a:ext uri="{FF2B5EF4-FFF2-40B4-BE49-F238E27FC236}">
                <a16:creationId xmlns:a16="http://schemas.microsoft.com/office/drawing/2014/main" id="{6F8D5CA4-F230-F74F-B3C7-A8408511EB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9" name="Title 1">
            <a:extLst>
              <a:ext uri="{FF2B5EF4-FFF2-40B4-BE49-F238E27FC236}">
                <a16:creationId xmlns:a16="http://schemas.microsoft.com/office/drawing/2014/main" id="{7B31F4EE-0A2D-F54A-8DC1-1D13A2B55DB9}"/>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3760929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2D9165-9405-8042-B5C2-926E6363E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9" name="Picture 8">
            <a:extLst>
              <a:ext uri="{FF2B5EF4-FFF2-40B4-BE49-F238E27FC236}">
                <a16:creationId xmlns:a16="http://schemas.microsoft.com/office/drawing/2014/main" id="{C75034A1-8E03-B74A-83FD-3CDF07F438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pic>
        <p:nvPicPr>
          <p:cNvPr id="5" name="Picture 4">
            <a:extLst>
              <a:ext uri="{FF2B5EF4-FFF2-40B4-BE49-F238E27FC236}">
                <a16:creationId xmlns:a16="http://schemas.microsoft.com/office/drawing/2014/main" id="{45A50D9B-FF7F-A043-9CB3-93DC7447B3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6" name="Slide Number Placeholder 5">
            <a:extLst>
              <a:ext uri="{FF2B5EF4-FFF2-40B4-BE49-F238E27FC236}">
                <a16:creationId xmlns:a16="http://schemas.microsoft.com/office/drawing/2014/main" id="{EA2BA9CD-F8D6-A241-B197-7545C683C5BC}"/>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309829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lt">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9F9DFA-995D-AD40-8ED5-00EFD336F4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6" name="Picture 5">
            <a:extLst>
              <a:ext uri="{FF2B5EF4-FFF2-40B4-BE49-F238E27FC236}">
                <a16:creationId xmlns:a16="http://schemas.microsoft.com/office/drawing/2014/main" id="{30308C91-5010-E548-B7A4-537378115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pic>
        <p:nvPicPr>
          <p:cNvPr id="4" name="Picture 3">
            <a:extLst>
              <a:ext uri="{FF2B5EF4-FFF2-40B4-BE49-F238E27FC236}">
                <a16:creationId xmlns:a16="http://schemas.microsoft.com/office/drawing/2014/main" id="{948F68B7-7BF8-3D47-AAF3-29DD89C8CB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30073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accent5">
            <a:alpha val="9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74670F-43C4-C84A-9FD6-271E9205F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222292">
            <a:off x="-222006" y="-2084019"/>
            <a:ext cx="9704934" cy="6858000"/>
          </a:xfrm>
          <a:prstGeom prst="rect">
            <a:avLst/>
          </a:prstGeom>
        </p:spPr>
      </p:pic>
      <p:pic>
        <p:nvPicPr>
          <p:cNvPr id="8" name="Picture 7">
            <a:extLst>
              <a:ext uri="{FF2B5EF4-FFF2-40B4-BE49-F238E27FC236}">
                <a16:creationId xmlns:a16="http://schemas.microsoft.com/office/drawing/2014/main" id="{33B3F277-5EAE-CE4D-9022-D3B7E6A240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4356527">
            <a:off x="-10278823" y="-6929627"/>
            <a:ext cx="16602796" cy="11732380"/>
          </a:xfrm>
          <a:prstGeom prst="rect">
            <a:avLst/>
          </a:prstGeom>
        </p:spPr>
      </p:pic>
      <p:sp>
        <p:nvSpPr>
          <p:cNvPr id="2" name="Title 1"/>
          <p:cNvSpPr>
            <a:spLocks noGrp="1"/>
          </p:cNvSpPr>
          <p:nvPr>
            <p:ph type="ctrTitle" hasCustomPrompt="1"/>
          </p:nvPr>
        </p:nvSpPr>
        <p:spPr>
          <a:xfrm>
            <a:off x="4439816" y="620690"/>
            <a:ext cx="7272808" cy="5539121"/>
          </a:xfrm>
          <a:prstGeom prst="rect">
            <a:avLst/>
          </a:prstGeom>
        </p:spPr>
        <p:txBody>
          <a:bodyPr lIns="0" tIns="0" rIns="0" bIns="0" anchor="ctr" anchorCtr="0">
            <a:noAutofit/>
          </a:bodyPr>
          <a:lstStyle>
            <a:lvl1pPr algn="r">
              <a:lnSpc>
                <a:spcPct val="70000"/>
              </a:lnSpc>
              <a:defRPr sz="5400">
                <a:solidFill>
                  <a:schemeClr val="bg1"/>
                </a:solidFill>
              </a:defRPr>
            </a:lvl1pPr>
          </a:lstStyle>
          <a:p>
            <a:r>
              <a:rPr lang="en-US" dirty="0"/>
              <a:t>Title Slide: Paragraph spacing Multiple 0.7</a:t>
            </a:r>
          </a:p>
        </p:txBody>
      </p:sp>
      <p:pic>
        <p:nvPicPr>
          <p:cNvPr id="5" name="Picture 4">
            <a:extLst>
              <a:ext uri="{FF2B5EF4-FFF2-40B4-BE49-F238E27FC236}">
                <a16:creationId xmlns:a16="http://schemas.microsoft.com/office/drawing/2014/main" id="{9D0C5F31-0DA9-1241-AB46-A9882F6EE8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0345" y="2685429"/>
            <a:ext cx="3024275" cy="1409641"/>
          </a:xfrm>
          <a:prstGeom prst="rect">
            <a:avLst/>
          </a:prstGeom>
        </p:spPr>
      </p:pic>
      <p:sp>
        <p:nvSpPr>
          <p:cNvPr id="7" name="TextBox 6">
            <a:extLst>
              <a:ext uri="{FF2B5EF4-FFF2-40B4-BE49-F238E27FC236}">
                <a16:creationId xmlns:a16="http://schemas.microsoft.com/office/drawing/2014/main" id="{14C0B310-2EAC-BB4A-9A6B-288B8823EB8C}"/>
              </a:ext>
            </a:extLst>
          </p:cNvPr>
          <p:cNvSpPr txBox="1"/>
          <p:nvPr userDrawn="1"/>
        </p:nvSpPr>
        <p:spPr>
          <a:xfrm>
            <a:off x="2505456" y="1408176"/>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1211732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5">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7367" y="2204866"/>
            <a:ext cx="6035797" cy="3007605"/>
          </a:xfrm>
          <a:prstGeom prst="rect">
            <a:avLst/>
          </a:prstGeom>
        </p:spPr>
        <p:txBody>
          <a:bodyPr lIns="0" tIns="0" rIns="0" bIns="0" anchor="ctr" anchorCtr="0">
            <a:noAutofit/>
          </a:bodyPr>
          <a:lstStyle>
            <a:lvl1pPr algn="ctr">
              <a:lnSpc>
                <a:spcPct val="70000"/>
              </a:lnSpc>
              <a:defRPr sz="8000">
                <a:solidFill>
                  <a:schemeClr val="bg1"/>
                </a:solidFill>
              </a:defRPr>
            </a:lvl1pPr>
          </a:lstStyle>
          <a:p>
            <a:r>
              <a:rPr lang="en-US" dirty="0"/>
              <a:t>End Slide.</a:t>
            </a:r>
          </a:p>
        </p:txBody>
      </p:sp>
      <p:sp>
        <p:nvSpPr>
          <p:cNvPr id="5" name="Text Placeholder 15"/>
          <p:cNvSpPr>
            <a:spLocks noGrp="1"/>
          </p:cNvSpPr>
          <p:nvPr>
            <p:ph type="body" sz="quarter" idx="10" hasCustomPrompt="1"/>
          </p:nvPr>
        </p:nvSpPr>
        <p:spPr>
          <a:xfrm>
            <a:off x="407367" y="5196891"/>
            <a:ext cx="6035797" cy="1256446"/>
          </a:xfrm>
        </p:spPr>
        <p:txBody>
          <a:bodyPr lIns="0" tIns="0" rIns="0" bIns="0">
            <a:noAutofit/>
          </a:bodyPr>
          <a:lstStyle>
            <a:lvl1pPr algn="l">
              <a:defRPr sz="1600" baseline="0">
                <a:solidFill>
                  <a:schemeClr val="bg1"/>
                </a:solidFill>
              </a:defRPr>
            </a:lvl1pPr>
            <a:lvl2pPr algn="r">
              <a:defRPr sz="1600">
                <a:solidFill>
                  <a:schemeClr val="bg1"/>
                </a:solidFill>
              </a:defRPr>
            </a:lvl2pPr>
            <a:lvl3pPr algn="r">
              <a:defRPr sz="1600">
                <a:solidFill>
                  <a:schemeClr val="bg1"/>
                </a:solidFill>
              </a:defRPr>
            </a:lvl3pPr>
            <a:lvl4pPr algn="r">
              <a:defRPr sz="1600">
                <a:solidFill>
                  <a:schemeClr val="bg1"/>
                </a:solidFill>
              </a:defRPr>
            </a:lvl4pPr>
            <a:lvl5pPr algn="r">
              <a:defRPr sz="1600">
                <a:solidFill>
                  <a:schemeClr val="bg1"/>
                </a:solidFill>
              </a:defRPr>
            </a:lvl5pPr>
          </a:lstStyle>
          <a:p>
            <a:pPr lvl="0"/>
            <a:r>
              <a:rPr lang="en-US" dirty="0"/>
              <a:t>Insert any end notes or delete this box.</a:t>
            </a:r>
          </a:p>
        </p:txBody>
      </p:sp>
      <p:pic>
        <p:nvPicPr>
          <p:cNvPr id="9" name="Picture 8">
            <a:extLst>
              <a:ext uri="{FF2B5EF4-FFF2-40B4-BE49-F238E27FC236}">
                <a16:creationId xmlns:a16="http://schemas.microsoft.com/office/drawing/2014/main" id="{F12CC4BB-8B1A-F342-9E23-BCA1DDF87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529" y="3003847"/>
            <a:ext cx="3024275" cy="1409641"/>
          </a:xfrm>
          <a:prstGeom prst="rect">
            <a:avLst/>
          </a:prstGeom>
        </p:spPr>
      </p:pic>
    </p:spTree>
    <p:extLst>
      <p:ext uri="{BB962C8B-B14F-4D97-AF65-F5344CB8AC3E}">
        <p14:creationId xmlns:p14="http://schemas.microsoft.com/office/powerpoint/2010/main" val="192215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4"/>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30AFF8B-9BDB-2D4C-B06B-8C60FC54E6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3" name="Picture 12">
            <a:extLst>
              <a:ext uri="{FF2B5EF4-FFF2-40B4-BE49-F238E27FC236}">
                <a16:creationId xmlns:a16="http://schemas.microsoft.com/office/drawing/2014/main" id="{312C15D5-1479-524A-915F-011E877DDC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3" name="Subtitle 2"/>
          <p:cNvSpPr>
            <a:spLocks noGrp="1"/>
          </p:cNvSpPr>
          <p:nvPr>
            <p:ph type="subTitle" idx="1" hasCustomPrompt="1"/>
          </p:nvPr>
        </p:nvSpPr>
        <p:spPr>
          <a:xfrm>
            <a:off x="2351586" y="4941168"/>
            <a:ext cx="7472413" cy="1151706"/>
          </a:xfrm>
          <a:prstGeom prst="rect">
            <a:avLst/>
          </a:prstGeom>
        </p:spPr>
        <p:txBody>
          <a:bodyPr>
            <a:normAutofit/>
          </a:bodyPr>
          <a:lstStyle>
            <a:lvl1pPr marL="0" indent="0" algn="ctr">
              <a:buNone/>
              <a:defRPr sz="2000" b="1" cap="all" baseline="0">
                <a:solidFill>
                  <a:schemeClr val="bg1"/>
                </a:solidFill>
              </a:defRPr>
            </a:lvl1pPr>
            <a:lvl2pPr marL="457150" indent="0" algn="ctr">
              <a:buNone/>
              <a:defRPr sz="2000"/>
            </a:lvl2pPr>
            <a:lvl3pPr marL="914300" indent="0" algn="ctr">
              <a:buNone/>
              <a:defRPr sz="1800"/>
            </a:lvl3pPr>
            <a:lvl4pPr marL="1371450" indent="0" algn="ctr">
              <a:buNone/>
              <a:defRPr sz="1600"/>
            </a:lvl4pPr>
            <a:lvl5pPr marL="1828601" indent="0" algn="ctr">
              <a:buNone/>
              <a:defRPr sz="1600"/>
            </a:lvl5pPr>
            <a:lvl6pPr marL="2285751" indent="0" algn="ctr">
              <a:buNone/>
              <a:defRPr sz="1600"/>
            </a:lvl6pPr>
            <a:lvl7pPr marL="2742901" indent="0" algn="ctr">
              <a:buNone/>
              <a:defRPr sz="1600"/>
            </a:lvl7pPr>
            <a:lvl8pPr marL="3200052" indent="0" algn="ctr">
              <a:buNone/>
              <a:defRPr sz="1600"/>
            </a:lvl8pPr>
            <a:lvl9pPr marL="3657202" indent="0" algn="ctr">
              <a:buNone/>
              <a:defRPr sz="1600"/>
            </a:lvl9pPr>
          </a:lstStyle>
          <a:p>
            <a:r>
              <a:rPr lang="en-US" dirty="0"/>
              <a:t>This is your subtitle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7" name="Picture 6">
            <a:extLst>
              <a:ext uri="{FF2B5EF4-FFF2-40B4-BE49-F238E27FC236}">
                <a16:creationId xmlns:a16="http://schemas.microsoft.com/office/drawing/2014/main" id="{36A7FC4F-B084-F04C-ACA5-9C9B7CB99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8" name="Title 1">
            <a:extLst>
              <a:ext uri="{FF2B5EF4-FFF2-40B4-BE49-F238E27FC236}">
                <a16:creationId xmlns:a16="http://schemas.microsoft.com/office/drawing/2014/main" id="{F3D4A034-FF59-3B4C-B764-78427089206A}"/>
              </a:ext>
            </a:extLst>
          </p:cNvPr>
          <p:cNvSpPr>
            <a:spLocks noGrp="1"/>
          </p:cNvSpPr>
          <p:nvPr>
            <p:ph type="ctrTitle" hasCustomPrompt="1"/>
          </p:nvPr>
        </p:nvSpPr>
        <p:spPr>
          <a:xfrm>
            <a:off x="1225297" y="1772311"/>
            <a:ext cx="9741408" cy="3168858"/>
          </a:xfrm>
        </p:spPr>
        <p:txBody>
          <a:bodyPr lIns="0" tIns="0" rIns="0" bIns="0" anchor="ctr">
            <a:noAutofit/>
          </a:bodyPr>
          <a:lstStyle>
            <a:lvl1pPr algn="ctr">
              <a:lnSpc>
                <a:spcPct val="70000"/>
              </a:lnSpc>
              <a:defRPr sz="8000" baseline="0">
                <a:solidFill>
                  <a:schemeClr val="accent3"/>
                </a:solidFill>
              </a:defRPr>
            </a:lvl1pPr>
          </a:lstStyle>
          <a:p>
            <a:r>
              <a:rPr lang="en-US" dirty="0"/>
              <a:t>This is your quote or statement slide.</a:t>
            </a:r>
          </a:p>
        </p:txBody>
      </p:sp>
    </p:spTree>
    <p:extLst>
      <p:ext uri="{BB962C8B-B14F-4D97-AF65-F5344CB8AC3E}">
        <p14:creationId xmlns:p14="http://schemas.microsoft.com/office/powerpoint/2010/main" val="86447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Statement Slide">
    <p:bg>
      <p:bgPr>
        <a:solidFill>
          <a:schemeClr val="accent1">
            <a:alpha val="9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A0EFAE-32C1-D34E-B082-76DF71F612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4" name="Picture 13">
            <a:extLst>
              <a:ext uri="{FF2B5EF4-FFF2-40B4-BE49-F238E27FC236}">
                <a16:creationId xmlns:a16="http://schemas.microsoft.com/office/drawing/2014/main" id="{FA7E6FFC-7D91-D74C-A219-2D11DC4C13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8" name="Picture 7">
            <a:extLst>
              <a:ext uri="{FF2B5EF4-FFF2-40B4-BE49-F238E27FC236}">
                <a16:creationId xmlns:a16="http://schemas.microsoft.com/office/drawing/2014/main" id="{DC842879-6E23-8D43-8EF8-2FC011E327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9" name="Title 1">
            <a:extLst>
              <a:ext uri="{FF2B5EF4-FFF2-40B4-BE49-F238E27FC236}">
                <a16:creationId xmlns:a16="http://schemas.microsoft.com/office/drawing/2014/main" id="{194C46D1-7418-CC4C-9E98-A7379AABC76B}"/>
              </a:ext>
            </a:extLst>
          </p:cNvPr>
          <p:cNvSpPr>
            <a:spLocks noGrp="1"/>
          </p:cNvSpPr>
          <p:nvPr>
            <p:ph type="ctrTitle" hasCustomPrompt="1"/>
          </p:nvPr>
        </p:nvSpPr>
        <p:spPr>
          <a:xfrm>
            <a:off x="1225297" y="548679"/>
            <a:ext cx="9741408" cy="5616121"/>
          </a:xfrm>
        </p:spPr>
        <p:txBody>
          <a:bodyPr lIns="0" tIns="0" rIns="0" bIns="0" anchor="ctr">
            <a:noAutofit/>
          </a:bodyPr>
          <a:lstStyle>
            <a:lvl1pPr algn="ctr">
              <a:lnSpc>
                <a:spcPct val="70000"/>
              </a:lnSpc>
              <a:defRPr sz="8000" baseline="0">
                <a:solidFill>
                  <a:schemeClr val="accent5"/>
                </a:solidFill>
              </a:defRPr>
            </a:lvl1pPr>
          </a:lstStyle>
          <a:p>
            <a:r>
              <a:rPr lang="en-US" dirty="0"/>
              <a:t>This is your quote or statement slide.</a:t>
            </a:r>
          </a:p>
        </p:txBody>
      </p:sp>
      <p:sp>
        <p:nvSpPr>
          <p:cNvPr id="3" name="TextBox 2">
            <a:extLst>
              <a:ext uri="{FF2B5EF4-FFF2-40B4-BE49-F238E27FC236}">
                <a16:creationId xmlns:a16="http://schemas.microsoft.com/office/drawing/2014/main" id="{8E11E3DD-6184-D747-A009-C5BC11F3B6EC}"/>
              </a:ext>
            </a:extLst>
          </p:cNvPr>
          <p:cNvSpPr txBox="1"/>
          <p:nvPr userDrawn="1"/>
        </p:nvSpPr>
        <p:spPr>
          <a:xfrm>
            <a:off x="877824" y="347472"/>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
        <p:nvSpPr>
          <p:cNvPr id="5" name="TextBox 4">
            <a:extLst>
              <a:ext uri="{FF2B5EF4-FFF2-40B4-BE49-F238E27FC236}">
                <a16:creationId xmlns:a16="http://schemas.microsoft.com/office/drawing/2014/main" id="{FD114A49-0F30-154E-96F0-3E04D998A641}"/>
              </a:ext>
            </a:extLst>
          </p:cNvPr>
          <p:cNvSpPr txBox="1"/>
          <p:nvPr userDrawn="1"/>
        </p:nvSpPr>
        <p:spPr>
          <a:xfrm>
            <a:off x="11850624" y="658368"/>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403885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Statement Slide Alt">
    <p:bg>
      <p:bgPr>
        <a:solidFill>
          <a:schemeClr val="accent6">
            <a:alpha val="90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370FB1-9F04-BB46-8E12-E8614DD120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7" name="Picture 16">
            <a:extLst>
              <a:ext uri="{FF2B5EF4-FFF2-40B4-BE49-F238E27FC236}">
                <a16:creationId xmlns:a16="http://schemas.microsoft.com/office/drawing/2014/main" id="{441DBB2B-1E67-0B48-92E9-47E8A3FF05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2" name="Title 1"/>
          <p:cNvSpPr>
            <a:spLocks noGrp="1"/>
          </p:cNvSpPr>
          <p:nvPr>
            <p:ph type="ctrTitle" hasCustomPrompt="1"/>
          </p:nvPr>
        </p:nvSpPr>
        <p:spPr>
          <a:xfrm>
            <a:off x="1225297" y="548679"/>
            <a:ext cx="9741408" cy="5616121"/>
          </a:xfrm>
        </p:spPr>
        <p:txBody>
          <a:bodyPr lIns="0" tIns="0" rIns="0" bIns="0" anchor="ctr">
            <a:noAutofit/>
          </a:bodyPr>
          <a:lstStyle>
            <a:lvl1pPr algn="ctr">
              <a:lnSpc>
                <a:spcPct val="70000"/>
              </a:lnSpc>
              <a:defRPr sz="8000" baseline="0">
                <a:solidFill>
                  <a:schemeClr val="accent5"/>
                </a:solidFill>
              </a:defRPr>
            </a:lvl1pPr>
          </a:lstStyle>
          <a:p>
            <a:r>
              <a:rPr lang="en-US" dirty="0"/>
              <a:t>This is your quote or statement slide.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8" name="Picture 7">
            <a:extLst>
              <a:ext uri="{FF2B5EF4-FFF2-40B4-BE49-F238E27FC236}">
                <a16:creationId xmlns:a16="http://schemas.microsoft.com/office/drawing/2014/main" id="{A98A7DDE-BCB1-D845-9DBC-284440BB75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398202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eed Image + Title Dark">
    <p:bg>
      <p:bgPr>
        <a:solidFill>
          <a:schemeClr val="tx2">
            <a:alpha val="90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3" y="0"/>
            <a:ext cx="12191999"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2" name="Title 1"/>
          <p:cNvSpPr>
            <a:spLocks noGrp="1"/>
          </p:cNvSpPr>
          <p:nvPr>
            <p:ph type="ctrTitle" hasCustomPrompt="1"/>
          </p:nvPr>
        </p:nvSpPr>
        <p:spPr>
          <a:xfrm>
            <a:off x="0" y="0"/>
            <a:ext cx="12192002" cy="6858000"/>
          </a:xfrm>
          <a:prstGeom prst="parallelogram">
            <a:avLst>
              <a:gd name="adj" fmla="val 0"/>
            </a:avLst>
          </a:prstGeom>
          <a:solidFill>
            <a:schemeClr val="accent5">
              <a:alpha val="70000"/>
            </a:schemeClr>
          </a:solidFill>
        </p:spPr>
        <p:txBody>
          <a:bodyPr lIns="0" tIns="0" rIns="0" bIns="0" anchor="ctr">
            <a:noAutofit/>
          </a:bodyPr>
          <a:lstStyle>
            <a:lvl1pPr algn="ctr">
              <a:lnSpc>
                <a:spcPct val="70000"/>
              </a:lnSpc>
              <a:defRPr sz="8000" baseline="0">
                <a:solidFill>
                  <a:schemeClr val="bg1"/>
                </a:solidFill>
              </a:defRPr>
            </a:lvl1pPr>
          </a:lstStyle>
          <a:p>
            <a:r>
              <a:rPr lang="en-US" dirty="0"/>
              <a:t>Full bleed image with title.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sp>
        <p:nvSpPr>
          <p:cNvPr id="7" name="TextBox 6"/>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9" name="Picture 8">
            <a:extLst>
              <a:ext uri="{FF2B5EF4-FFF2-40B4-BE49-F238E27FC236}">
                <a16:creationId xmlns:a16="http://schemas.microsoft.com/office/drawing/2014/main" id="{AB2FBAA6-5CB6-3C45-B81E-CAAC972D65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75912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bleed Image + Title Light">
    <p:bg>
      <p:bgPr>
        <a:solidFill>
          <a:schemeClr val="tx2">
            <a:alpha val="90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3" y="0"/>
            <a:ext cx="12191999"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7" name="Title 1"/>
          <p:cNvSpPr>
            <a:spLocks noGrp="1"/>
          </p:cNvSpPr>
          <p:nvPr>
            <p:ph type="ctrTitle" hasCustomPrompt="1"/>
          </p:nvPr>
        </p:nvSpPr>
        <p:spPr>
          <a:xfrm>
            <a:off x="1" y="0"/>
            <a:ext cx="12192001" cy="6858000"/>
          </a:xfrm>
          <a:prstGeom prst="parallelogram">
            <a:avLst>
              <a:gd name="adj" fmla="val 0"/>
            </a:avLst>
          </a:prstGeom>
          <a:solidFill>
            <a:schemeClr val="accent6">
              <a:alpha val="70000"/>
            </a:schemeClr>
          </a:solidFill>
        </p:spPr>
        <p:txBody>
          <a:bodyPr lIns="0" tIns="0" rIns="0" bIns="0" anchor="ctr">
            <a:noAutofit/>
          </a:bodyPr>
          <a:lstStyle>
            <a:lvl1pPr algn="ctr">
              <a:lnSpc>
                <a:spcPct val="70000"/>
              </a:lnSpc>
              <a:defRPr sz="8000" baseline="0">
                <a:solidFill>
                  <a:schemeClr val="accent5"/>
                </a:solidFill>
              </a:defRPr>
            </a:lvl1pPr>
          </a:lstStyle>
          <a:p>
            <a:r>
              <a:rPr lang="en-US" dirty="0"/>
              <a:t>Full bleed image with title.</a:t>
            </a:r>
          </a:p>
        </p:txBody>
      </p:sp>
      <p:sp>
        <p:nvSpPr>
          <p:cNvPr id="9" name="TextBox 8"/>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10" name="Picture 9">
            <a:extLst>
              <a:ext uri="{FF2B5EF4-FFF2-40B4-BE49-F238E27FC236}">
                <a16:creationId xmlns:a16="http://schemas.microsoft.com/office/drawing/2014/main" id="{827A19FD-A695-8044-87D5-FF9C6DBC94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1" name="Slide Number Placeholder 5">
            <a:extLst>
              <a:ext uri="{FF2B5EF4-FFF2-40B4-BE49-F238E27FC236}">
                <a16:creationId xmlns:a16="http://schemas.microsoft.com/office/drawing/2014/main" id="{113B5792-49CA-A246-B7A0-CCADF4069705}"/>
              </a:ext>
            </a:extLst>
          </p:cNvPr>
          <p:cNvSpPr>
            <a:spLocks noGrp="1"/>
          </p:cNvSpPr>
          <p:nvPr>
            <p:ph type="sldNum" sz="quarter" idx="12"/>
          </p:nvPr>
        </p:nvSpPr>
        <p:spPr>
          <a:xfrm>
            <a:off x="9185448" y="6285800"/>
            <a:ext cx="2743200" cy="365125"/>
          </a:xfrm>
        </p:spPr>
        <p:txBody>
          <a:bodyPr/>
          <a:lstStyle>
            <a:lvl1pPr>
              <a:defRPr>
                <a:solidFill>
                  <a:schemeClr val="accent5"/>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162831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0" y="0"/>
            <a:ext cx="12192000"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4" name="TextBox 3"/>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5" name="Picture 4">
            <a:extLst>
              <a:ext uri="{FF2B5EF4-FFF2-40B4-BE49-F238E27FC236}">
                <a16:creationId xmlns:a16="http://schemas.microsoft.com/office/drawing/2014/main" id="{34EB1F2F-901E-3E47-AD9C-1DBF9C6B02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0399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ight Image + Small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8887968"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pic>
        <p:nvPicPr>
          <p:cNvPr id="19" name="Picture 18">
            <a:extLst>
              <a:ext uri="{FF2B5EF4-FFF2-40B4-BE49-F238E27FC236}">
                <a16:creationId xmlns:a16="http://schemas.microsoft.com/office/drawing/2014/main" id="{D9C83D4E-B2BE-1E41-8765-3B7EB76186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7" name="Picture 16">
            <a:extLst>
              <a:ext uri="{FF2B5EF4-FFF2-40B4-BE49-F238E27FC236}">
                <a16:creationId xmlns:a16="http://schemas.microsoft.com/office/drawing/2014/main" id="{0A5C14B4-8272-FE4E-8B02-57278A2880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sp>
        <p:nvSpPr>
          <p:cNvPr id="13" name="Text Placeholder 12"/>
          <p:cNvSpPr>
            <a:spLocks noGrp="1"/>
          </p:cNvSpPr>
          <p:nvPr>
            <p:ph type="body" sz="quarter" idx="14" hasCustomPrompt="1"/>
          </p:nvPr>
        </p:nvSpPr>
        <p:spPr>
          <a:xfrm>
            <a:off x="9185448" y="1324149"/>
            <a:ext cx="2743200" cy="4962352"/>
          </a:xfrm>
        </p:spPr>
        <p:txBody>
          <a:bodyPr/>
          <a:lstStyle>
            <a:lvl1pPr marL="92065" indent="0">
              <a:defRPr/>
            </a:lvl1pPr>
          </a:lstStyle>
          <a:p>
            <a:pPr lvl="0"/>
            <a:r>
              <a:rPr lang="en-US" dirty="0"/>
              <a:t>Use this slide if you want to use a  image with a little bit of content.</a:t>
            </a:r>
          </a:p>
        </p:txBody>
      </p:sp>
      <p:pic>
        <p:nvPicPr>
          <p:cNvPr id="7" name="Picture 6">
            <a:extLst>
              <a:ext uri="{FF2B5EF4-FFF2-40B4-BE49-F238E27FC236}">
                <a16:creationId xmlns:a16="http://schemas.microsoft.com/office/drawing/2014/main" id="{41B2DFD3-78FF-F24D-85EF-582F3BF10A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
        <p:nvSpPr>
          <p:cNvPr id="4" name="Rectangle 3">
            <a:extLst>
              <a:ext uri="{FF2B5EF4-FFF2-40B4-BE49-F238E27FC236}">
                <a16:creationId xmlns:a16="http://schemas.microsoft.com/office/drawing/2014/main" id="{BD20F22C-71E5-B840-A5DD-E1CD17C48CCF}"/>
              </a:ext>
            </a:extLst>
          </p:cNvPr>
          <p:cNvSpPr/>
          <p:nvPr userDrawn="1"/>
        </p:nvSpPr>
        <p:spPr>
          <a:xfrm>
            <a:off x="17181607" y="-1483177"/>
            <a:ext cx="492443" cy="369332"/>
          </a:xfrm>
          <a:prstGeom prst="rect">
            <a:avLst/>
          </a:prstGeom>
        </p:spPr>
        <p:txBody>
          <a:bodyPr wrap="none">
            <a:spAutoFit/>
          </a:bodyPr>
          <a:lstStyle/>
          <a:p>
            <a:r>
              <a:rPr lang="en-US" dirty="0"/>
              <a:t>big</a:t>
            </a:r>
          </a:p>
        </p:txBody>
      </p:sp>
    </p:spTree>
    <p:extLst>
      <p:ext uri="{BB962C8B-B14F-4D97-AF65-F5344CB8AC3E}">
        <p14:creationId xmlns:p14="http://schemas.microsoft.com/office/powerpoint/2010/main" val="180060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21E1C13-7461-4348-8B4A-7D28619533A1}"/>
              </a:ext>
            </a:extLst>
          </p:cNvPr>
          <p:cNvGraphicFramePr>
            <a:graphicFrameLocks noChangeAspect="1"/>
          </p:cNvGraphicFramePr>
          <p:nvPr userDrawn="1">
            <p:custDataLst>
              <p:tags r:id="rId23"/>
            </p:custDataLst>
            <p:extLst>
              <p:ext uri="{D42A27DB-BD31-4B8C-83A1-F6EECF244321}">
                <p14:modId xmlns:p14="http://schemas.microsoft.com/office/powerpoint/2010/main" val="696575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2" name="think-cell Slide" r:id="rId25" imgW="503" imgH="503" progId="TCLayout.ActiveDocument.1">
                  <p:embed/>
                </p:oleObj>
              </mc:Choice>
              <mc:Fallback>
                <p:oleObj name="think-cell Slide" r:id="rId25" imgW="503" imgH="503"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775949D-95E6-4BF1-BDF3-87C353AB6073}"/>
              </a:ext>
            </a:extLst>
          </p:cNvPr>
          <p:cNvSpPr/>
          <p:nvPr userDrawn="1">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dirty="0">
              <a:latin typeface="Nexa Light" panose="02000000000000000000"/>
              <a:sym typeface="Nexa Light" panose="02000000000000000000"/>
            </a:endParaRPr>
          </a:p>
        </p:txBody>
      </p:sp>
      <p:sp>
        <p:nvSpPr>
          <p:cNvPr id="2" name="Title Placeholder 1"/>
          <p:cNvSpPr>
            <a:spLocks noGrp="1"/>
          </p:cNvSpPr>
          <p:nvPr>
            <p:ph type="title"/>
          </p:nvPr>
        </p:nvSpPr>
        <p:spPr>
          <a:xfrm>
            <a:off x="838201" y="365127"/>
            <a:ext cx="10515600" cy="1325563"/>
          </a:xfrm>
          <a:prstGeom prst="rect">
            <a:avLst/>
          </a:prstGeom>
        </p:spPr>
        <p:txBody>
          <a:bodyPr vert="horz" lIns="0" tIns="0" rIns="0" bIns="0" rtlCol="0" anchor="ctr">
            <a:noAutofit/>
          </a:bodyPr>
          <a:lstStyle/>
          <a:p>
            <a:r>
              <a:rPr lang="en-US" dirty="0"/>
              <a:t>Title style: </a:t>
            </a:r>
            <a:r>
              <a:rPr lang="en-US" dirty="0" err="1"/>
              <a:t>Nexa</a:t>
            </a:r>
            <a:r>
              <a:rPr lang="en-US" dirty="0"/>
              <a:t> Light</a:t>
            </a:r>
          </a:p>
        </p:txBody>
      </p:sp>
      <p:sp>
        <p:nvSpPr>
          <p:cNvPr id="6" name="Slide Number Placeholder 5"/>
          <p:cNvSpPr>
            <a:spLocks noGrp="1"/>
          </p:cNvSpPr>
          <p:nvPr>
            <p:ph type="sldNum" sz="quarter" idx="4"/>
          </p:nvPr>
        </p:nvSpPr>
        <p:spPr>
          <a:xfrm>
            <a:off x="9185448" y="6285800"/>
            <a:ext cx="2743200" cy="365125"/>
          </a:xfrm>
          <a:prstGeom prst="rect">
            <a:avLst/>
          </a:prstGeom>
        </p:spPr>
        <p:txBody>
          <a:bodyPr vert="horz" lIns="91430" tIns="45715" rIns="91430" bIns="45715" rtlCol="0" anchor="ctr"/>
          <a:lstStyle>
            <a:lvl1pPr algn="r">
              <a:defRPr sz="1200">
                <a:ln>
                  <a:noFill/>
                </a:ln>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fld id="{7DC3225D-D408-5843-A21A-C168DB0148A5}" type="slidenum">
              <a:rPr lang="en-US" smtClean="0"/>
              <a:pPr/>
              <a:t>‹#›</a:t>
            </a:fld>
            <a:endParaRPr lang="en-US" dirty="0"/>
          </a:p>
        </p:txBody>
      </p:sp>
      <p:sp>
        <p:nvSpPr>
          <p:cNvPr id="9" name="Text Placeholder 8"/>
          <p:cNvSpPr>
            <a:spLocks noGrp="1"/>
          </p:cNvSpPr>
          <p:nvPr>
            <p:ph type="body" idx="1"/>
          </p:nvPr>
        </p:nvSpPr>
        <p:spPr>
          <a:xfrm>
            <a:off x="838200" y="1825625"/>
            <a:ext cx="11090448"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3"/>
          </p:nvPr>
        </p:nvSpPr>
        <p:spPr>
          <a:xfrm>
            <a:off x="4038600" y="6356352"/>
            <a:ext cx="41148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r>
              <a:rPr lang="en-US">
                <a:solidFill>
                  <a:srgbClr val="000000">
                    <a:tint val="75000"/>
                  </a:srgbClr>
                </a:solidFill>
                <a:latin typeface="Arial"/>
              </a:rPr>
              <a:t> </a:t>
            </a:r>
            <a:endParaRPr lang="en-US" dirty="0">
              <a:solidFill>
                <a:srgbClr val="000000">
                  <a:tint val="75000"/>
                </a:srgbClr>
              </a:solidFill>
              <a:latin typeface="Arial"/>
            </a:endParaRPr>
          </a:p>
        </p:txBody>
      </p:sp>
    </p:spTree>
    <p:extLst>
      <p:ext uri="{BB962C8B-B14F-4D97-AF65-F5344CB8AC3E}">
        <p14:creationId xmlns:p14="http://schemas.microsoft.com/office/powerpoint/2010/main" val="723255473"/>
      </p:ext>
    </p:extLst>
  </p:cSld>
  <p:clrMap bg1="lt1" tx1="dk1" bg2="lt2" tx2="dk2" accent1="accent1" accent2="accent2" accent3="accent3" accent4="accent4" accent5="accent5" accent6="accent6" hlink="hlink" folHlink="folHlink"/>
  <p:sldLayoutIdLst>
    <p:sldLayoutId id="2147483673" r:id="rId1"/>
    <p:sldLayoutId id="214748369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hf hdr="0" dt="0"/>
  <p:txStyles>
    <p:titleStyle>
      <a:lvl1pPr algn="l" defTabSz="914300" rtl="0" eaLnBrk="1" latinLnBrk="0" hangingPunct="1">
        <a:lnSpc>
          <a:spcPct val="90000"/>
        </a:lnSpc>
        <a:spcBef>
          <a:spcPct val="0"/>
        </a:spcBef>
        <a:buNone/>
        <a:defRPr sz="6000" b="0" kern="1200">
          <a:solidFill>
            <a:schemeClr val="tx1"/>
          </a:solidFill>
          <a:latin typeface="Nexa Light" panose="02000000000000000000" pitchFamily="2" charset="0"/>
          <a:ea typeface="Nexa Light" panose="02000000000000000000" pitchFamily="2" charset="0"/>
          <a:cs typeface="Nexa Light" panose="02000000000000000000" pitchFamily="2" charset="0"/>
        </a:defRPr>
      </a:lvl1pPr>
    </p:titleStyle>
    <p:bodyStyle>
      <a:lvl1pPr marL="92065" indent="0" algn="l" defTabSz="914300" rtl="0" eaLnBrk="1" latinLnBrk="0" hangingPunct="1">
        <a:lnSpc>
          <a:spcPct val="90000"/>
        </a:lnSpc>
        <a:spcBef>
          <a:spcPts val="1000"/>
        </a:spcBef>
        <a:buFont typeface="Arial" charset="0"/>
        <a:buNone/>
        <a:defRPr sz="2000" kern="1200" baseline="0">
          <a:solidFill>
            <a:schemeClr val="tx1"/>
          </a:solidFill>
          <a:latin typeface="+mj-lt"/>
          <a:ea typeface="DIN Alternate" charset="0"/>
          <a:cs typeface="DIN Alternate" charset="0"/>
        </a:defRPr>
      </a:lvl1pPr>
      <a:lvl2pPr marL="457150" indent="0" algn="l" defTabSz="914300" rtl="0" eaLnBrk="1" latinLnBrk="0" hangingPunct="1">
        <a:lnSpc>
          <a:spcPct val="90000"/>
        </a:lnSpc>
        <a:spcBef>
          <a:spcPts val="500"/>
        </a:spcBef>
        <a:buFont typeface="Arial"/>
        <a:buNone/>
        <a:defRPr sz="1800" kern="1200">
          <a:solidFill>
            <a:schemeClr val="tx1"/>
          </a:solidFill>
          <a:latin typeface="+mj-lt"/>
          <a:ea typeface="DIN Alternate" charset="0"/>
          <a:cs typeface="DIN Alternate" charset="0"/>
        </a:defRPr>
      </a:lvl2pPr>
      <a:lvl3pPr marL="914300" indent="0" algn="l" defTabSz="914300" rtl="0" eaLnBrk="1" latinLnBrk="0" hangingPunct="1">
        <a:lnSpc>
          <a:spcPct val="90000"/>
        </a:lnSpc>
        <a:spcBef>
          <a:spcPts val="500"/>
        </a:spcBef>
        <a:buFont typeface="Arial"/>
        <a:buNone/>
        <a:defRPr sz="1600" kern="1200">
          <a:solidFill>
            <a:schemeClr val="tx1"/>
          </a:solidFill>
          <a:latin typeface="+mj-lt"/>
          <a:ea typeface="DIN Alternate" charset="0"/>
          <a:cs typeface="DIN Alternate" charset="0"/>
        </a:defRPr>
      </a:lvl3pPr>
      <a:lvl4pPr marL="1371450" indent="0" algn="l" defTabSz="914300" rtl="0" eaLnBrk="1" latinLnBrk="0" hangingPunct="1">
        <a:lnSpc>
          <a:spcPct val="90000"/>
        </a:lnSpc>
        <a:spcBef>
          <a:spcPts val="500"/>
        </a:spcBef>
        <a:buFont typeface="Arial"/>
        <a:buNone/>
        <a:defRPr sz="1400" kern="1200">
          <a:solidFill>
            <a:schemeClr val="tx1"/>
          </a:solidFill>
          <a:latin typeface="+mj-lt"/>
          <a:ea typeface="DIN Alternate" charset="0"/>
          <a:cs typeface="DIN Alternate" charset="0"/>
        </a:defRPr>
      </a:lvl4pPr>
      <a:lvl5pPr marL="1828601" indent="0" algn="l" defTabSz="914300" rtl="0" eaLnBrk="1" latinLnBrk="0" hangingPunct="1">
        <a:lnSpc>
          <a:spcPct val="90000"/>
        </a:lnSpc>
        <a:spcBef>
          <a:spcPts val="500"/>
        </a:spcBef>
        <a:buFont typeface="Arial"/>
        <a:buNone/>
        <a:defRPr sz="1400" kern="1200">
          <a:solidFill>
            <a:schemeClr val="tx1"/>
          </a:solidFill>
          <a:latin typeface="+mj-lt"/>
          <a:ea typeface="DIN Alternate" charset="0"/>
          <a:cs typeface="DIN Alternate" charset="0"/>
        </a:defRPr>
      </a:lvl5pPr>
      <a:lvl6pPr marL="251432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47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62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777"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00" rtl="0" eaLnBrk="1" latinLnBrk="0" hangingPunct="1">
        <a:defRPr sz="1800" kern="1200">
          <a:solidFill>
            <a:schemeClr val="tx1"/>
          </a:solidFill>
          <a:latin typeface="+mn-lt"/>
          <a:ea typeface="+mn-ea"/>
          <a:cs typeface="+mn-cs"/>
        </a:defRPr>
      </a:lvl1pPr>
      <a:lvl2pPr marL="457150"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50" algn="l" defTabSz="914300" rtl="0" eaLnBrk="1" latinLnBrk="0" hangingPunct="1">
        <a:defRPr sz="1800" kern="1200">
          <a:solidFill>
            <a:schemeClr val="tx1"/>
          </a:solidFill>
          <a:latin typeface="+mn-lt"/>
          <a:ea typeface="+mn-ea"/>
          <a:cs typeface="+mn-cs"/>
        </a:defRPr>
      </a:lvl4pPr>
      <a:lvl5pPr marL="1828601" algn="l" defTabSz="914300" rtl="0" eaLnBrk="1" latinLnBrk="0" hangingPunct="1">
        <a:defRPr sz="1800" kern="1200">
          <a:solidFill>
            <a:schemeClr val="tx1"/>
          </a:solidFill>
          <a:latin typeface="+mn-lt"/>
          <a:ea typeface="+mn-ea"/>
          <a:cs typeface="+mn-cs"/>
        </a:defRPr>
      </a:lvl5pPr>
      <a:lvl6pPr marL="2285751" algn="l" defTabSz="914300" rtl="0" eaLnBrk="1" latinLnBrk="0" hangingPunct="1">
        <a:defRPr sz="1800" kern="1200">
          <a:solidFill>
            <a:schemeClr val="tx1"/>
          </a:solidFill>
          <a:latin typeface="+mn-lt"/>
          <a:ea typeface="+mn-ea"/>
          <a:cs typeface="+mn-cs"/>
        </a:defRPr>
      </a:lvl6pPr>
      <a:lvl7pPr marL="2742901" algn="l" defTabSz="914300" rtl="0" eaLnBrk="1" latinLnBrk="0" hangingPunct="1">
        <a:defRPr sz="1800" kern="1200">
          <a:solidFill>
            <a:schemeClr val="tx1"/>
          </a:solidFill>
          <a:latin typeface="+mn-lt"/>
          <a:ea typeface="+mn-ea"/>
          <a:cs typeface="+mn-cs"/>
        </a:defRPr>
      </a:lvl7pPr>
      <a:lvl8pPr marL="3200052" algn="l" defTabSz="914300" rtl="0" eaLnBrk="1" latinLnBrk="0" hangingPunct="1">
        <a:defRPr sz="1800" kern="1200">
          <a:solidFill>
            <a:schemeClr val="tx1"/>
          </a:solidFill>
          <a:latin typeface="+mn-lt"/>
          <a:ea typeface="+mn-ea"/>
          <a:cs typeface="+mn-cs"/>
        </a:defRPr>
      </a:lvl8pPr>
      <a:lvl9pPr marL="3657202" algn="l" defTabSz="9143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9.xml"/><Relationship Id="rId7" Type="http://schemas.openxmlformats.org/officeDocument/2006/relationships/chart" Target="../charts/chart1.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11.xml"/><Relationship Id="rId7" Type="http://schemas.openxmlformats.org/officeDocument/2006/relationships/chart" Target="../charts/chart3.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13.xml"/><Relationship Id="rId7" Type="http://schemas.openxmlformats.org/officeDocument/2006/relationships/chart" Target="../charts/chart5.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15.xml"/><Relationship Id="rId7" Type="http://schemas.openxmlformats.org/officeDocument/2006/relationships/chart" Target="../charts/chart7.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9DDEED-239C-4AB4-B934-F8728F80D891}"/>
              </a:ext>
            </a:extLst>
          </p:cNvPr>
          <p:cNvGraphicFramePr>
            <a:graphicFrameLocks noChangeAspect="1"/>
          </p:cNvGraphicFramePr>
          <p:nvPr>
            <p:custDataLst>
              <p:tags r:id="rId2"/>
            </p:custDataLst>
            <p:extLst>
              <p:ext uri="{D42A27DB-BD31-4B8C-83A1-F6EECF244321}">
                <p14:modId xmlns:p14="http://schemas.microsoft.com/office/powerpoint/2010/main" val="828245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8" name="think-cell Slide" r:id="rId6" imgW="503" imgH="503" progId="TCLayout.ActiveDocument.1">
                  <p:embed/>
                </p:oleObj>
              </mc:Choice>
              <mc:Fallback>
                <p:oleObj name="think-cell Slide" r:id="rId6" imgW="503" imgH="50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A2559E9-173D-457F-9811-D110C06C9F1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5400" dirty="0">
              <a:latin typeface="Nexa Light" panose="02000000000000000000"/>
              <a:sym typeface="Nexa Light" panose="02000000000000000000"/>
            </a:endParaRPr>
          </a:p>
        </p:txBody>
      </p:sp>
      <p:sp>
        <p:nvSpPr>
          <p:cNvPr id="2" name="Title 1">
            <a:extLst>
              <a:ext uri="{FF2B5EF4-FFF2-40B4-BE49-F238E27FC236}">
                <a16:creationId xmlns:a16="http://schemas.microsoft.com/office/drawing/2014/main" id="{DC7AF363-B327-1548-860D-5D8846963459}"/>
              </a:ext>
            </a:extLst>
          </p:cNvPr>
          <p:cNvSpPr>
            <a:spLocks noGrp="1"/>
          </p:cNvSpPr>
          <p:nvPr>
            <p:ph type="ctrTitle"/>
          </p:nvPr>
        </p:nvSpPr>
        <p:spPr/>
        <p:txBody>
          <a:bodyPr/>
          <a:lstStyle/>
          <a:p>
            <a:r>
              <a:rPr lang="en-GB" dirty="0"/>
              <a:t>Mortgage Broker Tools</a:t>
            </a:r>
            <a:br>
              <a:rPr lang="en-GB" dirty="0"/>
            </a:br>
            <a:r>
              <a:rPr lang="en-GB" dirty="0"/>
              <a:t>Affordability Index</a:t>
            </a:r>
            <a:endParaRPr lang="en-US" dirty="0"/>
          </a:p>
        </p:txBody>
      </p:sp>
    </p:spTree>
    <p:extLst>
      <p:ext uri="{BB962C8B-B14F-4D97-AF65-F5344CB8AC3E}">
        <p14:creationId xmlns:p14="http://schemas.microsoft.com/office/powerpoint/2010/main" val="259415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03"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2</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a:solidFill>
                  <a:schemeClr val="tx2"/>
                </a:solidFill>
              </a:rPr>
              <a:t>MBT Affordability index</a:t>
            </a:r>
            <a:endParaRPr lang="en-IN" sz="4800" dirty="0"/>
          </a:p>
        </p:txBody>
      </p:sp>
      <p:sp>
        <p:nvSpPr>
          <p:cNvPr id="10" name="Content Placeholder 6">
            <a:extLst>
              <a:ext uri="{FF2B5EF4-FFF2-40B4-BE49-F238E27FC236}">
                <a16:creationId xmlns:a16="http://schemas.microsoft.com/office/drawing/2014/main" id="{9D80B396-9E3F-364D-A08D-C21C67F06143}"/>
              </a:ext>
            </a:extLst>
          </p:cNvPr>
          <p:cNvSpPr>
            <a:spLocks noGrp="1"/>
          </p:cNvSpPr>
          <p:nvPr>
            <p:ph idx="1"/>
          </p:nvPr>
        </p:nvSpPr>
        <p:spPr>
          <a:xfrm>
            <a:off x="658812" y="1297133"/>
            <a:ext cx="10837863" cy="4204581"/>
          </a:xfrm>
        </p:spPr>
        <p:txBody>
          <a:bodyPr anchor="t"/>
          <a:lstStyle/>
          <a:p>
            <a:pPr marL="434965" indent="-342900">
              <a:spcBef>
                <a:spcPts val="400"/>
              </a:spcBef>
              <a:buFont typeface="Arial" panose="020B0604020202020204" pitchFamily="34" charset="0"/>
              <a:buChar char="•"/>
            </a:pPr>
            <a:r>
              <a:rPr lang="en-GB" sz="1400">
                <a:latin typeface="Nexa Light" panose="02000000000000000000" pitchFamily="2" charset="0"/>
              </a:rPr>
              <a:t>MBT Affordability Index tracks and measures aggregated market affordability results over time, to provide data driven insight into the mortgage market and affordability trends. Publish to market at the beginning of every month</a:t>
            </a:r>
            <a:endParaRPr lang="en-GB" sz="1400" dirty="0">
              <a:latin typeface="Nexa Light" panose="02000000000000000000" pitchFamily="2" charset="0"/>
            </a:endParaRPr>
          </a:p>
          <a:p>
            <a:pPr>
              <a:spcBef>
                <a:spcPts val="400"/>
              </a:spcBef>
            </a:pPr>
            <a:endParaRPr lang="en-GB" sz="1400" dirty="0">
              <a:latin typeface="Nexa Light" panose="02000000000000000000" pitchFamily="2" charset="0"/>
            </a:endParaRPr>
          </a:p>
          <a:p>
            <a:pPr marL="434965" indent="-342900">
              <a:spcBef>
                <a:spcPts val="400"/>
              </a:spcBef>
              <a:buFont typeface="Arial" panose="020B0604020202020204" pitchFamily="34" charset="0"/>
              <a:buChar char="•"/>
            </a:pPr>
            <a:r>
              <a:rPr lang="en-GB" sz="1400" b="1">
                <a:latin typeface="Nexa Light" panose="02000000000000000000" pitchFamily="2" charset="0"/>
              </a:rPr>
              <a:t>Affordability index: </a:t>
            </a:r>
            <a:r>
              <a:rPr lang="en-GB" sz="1400">
                <a:latin typeface="Nexa Light" panose="02000000000000000000" pitchFamily="2" charset="0"/>
              </a:rPr>
              <a:t>Insight into the trends around the difference and spread between loan requested and the highest and lowest results from over 40 lenders for the same case</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Loan requested: </a:t>
            </a:r>
            <a:r>
              <a:rPr lang="en-GB" sz="1400">
                <a:latin typeface="Nexa Light" panose="02000000000000000000" pitchFamily="2" charset="0"/>
              </a:rPr>
              <a:t>Average of all loans requested. Indexed to 1 in Jan 2020 (£</a:t>
            </a:r>
            <a:r>
              <a:rPr lang="en-GB" sz="1400" dirty="0">
                <a:latin typeface="Nexa Light" panose="02000000000000000000" pitchFamily="2" charset="0"/>
              </a:rPr>
              <a:t>215,002)</a:t>
            </a:r>
          </a:p>
          <a:p>
            <a:pPr marL="800050" lvl="1" indent="-342900">
              <a:spcBef>
                <a:spcPts val="400"/>
              </a:spcBef>
              <a:buFont typeface="Arial" panose="020B0604020202020204" pitchFamily="34" charset="0"/>
              <a:buChar char="•"/>
            </a:pPr>
            <a:r>
              <a:rPr lang="en-GB" sz="1400" b="1">
                <a:latin typeface="Nexa Light" panose="02000000000000000000" pitchFamily="2" charset="0"/>
              </a:rPr>
              <a:t>Maximum loan offered: </a:t>
            </a:r>
            <a:r>
              <a:rPr lang="en-GB" sz="1400">
                <a:latin typeface="Nexa Light" panose="02000000000000000000" pitchFamily="2" charset="0"/>
              </a:rPr>
              <a:t>Average of the highest loan offered by a lender</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Minimum loan offered: </a:t>
            </a:r>
            <a:r>
              <a:rPr lang="en-GB" sz="1400">
                <a:latin typeface="Nexa Light" panose="02000000000000000000" pitchFamily="2" charset="0"/>
              </a:rPr>
              <a:t>Average of the lowest loan offered by a lender that is &gt;£</a:t>
            </a:r>
            <a:r>
              <a:rPr lang="en-GB" sz="1400" dirty="0">
                <a:latin typeface="Nexa Light" panose="02000000000000000000" pitchFamily="2" charset="0"/>
              </a:rPr>
              <a:t>0</a:t>
            </a:r>
          </a:p>
          <a:p>
            <a:pPr lvl="1">
              <a:spcBef>
                <a:spcPts val="400"/>
              </a:spcBef>
            </a:pPr>
            <a:endParaRPr lang="en-GB" sz="1400" dirty="0">
              <a:latin typeface="Nexa Light" panose="02000000000000000000" pitchFamily="2" charset="0"/>
            </a:endParaRPr>
          </a:p>
          <a:p>
            <a:pPr marL="434965" indent="-342900">
              <a:spcBef>
                <a:spcPts val="400"/>
              </a:spcBef>
              <a:buFont typeface="Arial" panose="020B0604020202020204" pitchFamily="34" charset="0"/>
              <a:buChar char="•"/>
            </a:pPr>
            <a:r>
              <a:rPr lang="en-GB" sz="1400" b="1">
                <a:latin typeface="Nexa Light" panose="02000000000000000000" pitchFamily="2" charset="0"/>
              </a:rPr>
              <a:t>Affordability gap: </a:t>
            </a:r>
            <a:r>
              <a:rPr lang="en-GB" sz="1400">
                <a:latin typeface="Nexa Light" panose="02000000000000000000" pitchFamily="2" charset="0"/>
              </a:rPr>
              <a:t>Insight into cases that do not get offered the loan requested and how far away the highest loan was</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Requested loan not offered: </a:t>
            </a:r>
            <a:r>
              <a:rPr lang="en-GB" sz="1400">
                <a:latin typeface="Nexa Light" panose="02000000000000000000" pitchFamily="2" charset="0"/>
              </a:rPr>
              <a:t>% of cases where no lender met the loan requested. In January 20% of cases did not get offered the loan amount they wanted</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Gap to the requested loan: </a:t>
            </a:r>
            <a:r>
              <a:rPr lang="en-GB" sz="1400">
                <a:latin typeface="Nexa Light" panose="02000000000000000000" pitchFamily="2" charset="0"/>
              </a:rPr>
              <a:t>% difference between the loan requested and the maximum loan offered. In January the loan offered was 8% below the loan requested, an average of £15,380 </a:t>
            </a:r>
            <a:endParaRPr lang="en-GB" sz="1400" dirty="0">
              <a:latin typeface="Nexa Light" panose="02000000000000000000" pitchFamily="2" charset="0"/>
            </a:endParaRPr>
          </a:p>
        </p:txBody>
      </p:sp>
      <p:graphicFrame>
        <p:nvGraphicFramePr>
          <p:cNvPr id="12" name="Table 11">
            <a:extLst>
              <a:ext uri="{FF2B5EF4-FFF2-40B4-BE49-F238E27FC236}">
                <a16:creationId xmlns:a16="http://schemas.microsoft.com/office/drawing/2014/main" id="{FBFA130F-FB3A-6247-A70D-AB2109F4524E}"/>
              </a:ext>
            </a:extLst>
          </p:cNvPr>
          <p:cNvGraphicFramePr>
            <a:graphicFrameLocks noGrp="1"/>
          </p:cNvGraphicFramePr>
          <p:nvPr>
            <p:extLst>
              <p:ext uri="{D42A27DB-BD31-4B8C-83A1-F6EECF244321}">
                <p14:modId xmlns:p14="http://schemas.microsoft.com/office/powerpoint/2010/main" val="870475750"/>
              </p:ext>
            </p:extLst>
          </p:nvPr>
        </p:nvGraphicFramePr>
        <p:xfrm>
          <a:off x="695326" y="4611328"/>
          <a:ext cx="9108432" cy="1246800"/>
        </p:xfrm>
        <a:graphic>
          <a:graphicData uri="http://schemas.openxmlformats.org/drawingml/2006/table">
            <a:tbl>
              <a:tblPr firstRow="1" bandRow="1">
                <a:tableStyleId>{073A0DAA-6AF3-43AB-8588-CEC1D06C72B9}</a:tableStyleId>
              </a:tblPr>
              <a:tblGrid>
                <a:gridCol w="2557160">
                  <a:extLst>
                    <a:ext uri="{9D8B030D-6E8A-4147-A177-3AD203B41FA5}">
                      <a16:colId xmlns:a16="http://schemas.microsoft.com/office/drawing/2014/main" val="2549970189"/>
                    </a:ext>
                  </a:extLst>
                </a:gridCol>
                <a:gridCol w="1637818">
                  <a:extLst>
                    <a:ext uri="{9D8B030D-6E8A-4147-A177-3AD203B41FA5}">
                      <a16:colId xmlns:a16="http://schemas.microsoft.com/office/drawing/2014/main" val="4210272895"/>
                    </a:ext>
                  </a:extLst>
                </a:gridCol>
                <a:gridCol w="1637818">
                  <a:extLst>
                    <a:ext uri="{9D8B030D-6E8A-4147-A177-3AD203B41FA5}">
                      <a16:colId xmlns:a16="http://schemas.microsoft.com/office/drawing/2014/main" val="2259574351"/>
                    </a:ext>
                  </a:extLst>
                </a:gridCol>
                <a:gridCol w="1637818">
                  <a:extLst>
                    <a:ext uri="{9D8B030D-6E8A-4147-A177-3AD203B41FA5}">
                      <a16:colId xmlns:a16="http://schemas.microsoft.com/office/drawing/2014/main" val="105834670"/>
                    </a:ext>
                  </a:extLst>
                </a:gridCol>
                <a:gridCol w="1637818">
                  <a:extLst>
                    <a:ext uri="{9D8B030D-6E8A-4147-A177-3AD203B41FA5}">
                      <a16:colId xmlns:a16="http://schemas.microsoft.com/office/drawing/2014/main" val="3159318039"/>
                    </a:ext>
                  </a:extLst>
                </a:gridCol>
              </a:tblGrid>
              <a:tr h="0">
                <a:tc>
                  <a:txBody>
                    <a:bodyPr/>
                    <a:lstStyle/>
                    <a:p>
                      <a:r>
                        <a:rPr lang="en-US" sz="1400" kern="1200" baseline="0" dirty="0">
                          <a:solidFill>
                            <a:schemeClr val="bg1"/>
                          </a:solidFill>
                          <a:latin typeface="Nexa Light" panose="02000000000000000000" pitchFamily="2" charset="0"/>
                        </a:rPr>
                        <a:t>Profiles</a:t>
                      </a:r>
                    </a:p>
                  </a:txBody>
                  <a:tcPr marL="45720" marR="45720" marT="18000" marB="18000">
                    <a:solidFill>
                      <a:schemeClr val="accent3"/>
                    </a:solidFill>
                  </a:tcPr>
                </a:tc>
                <a:tc>
                  <a:txBody>
                    <a:bodyPr/>
                    <a:lstStyle/>
                    <a:p>
                      <a:r>
                        <a:rPr lang="en-US" sz="1400" kern="1200" baseline="0">
                          <a:solidFill>
                            <a:schemeClr val="bg1"/>
                          </a:solidFill>
                          <a:latin typeface="Nexa Light" panose="02000000000000000000" pitchFamily="2" charset="0"/>
                        </a:rPr>
                        <a:t>Purchase Value</a:t>
                      </a:r>
                      <a:endParaRPr lang="en-US" sz="1400" kern="1200" baseline="0" dirty="0">
                        <a:solidFill>
                          <a:schemeClr val="bg1"/>
                        </a:solidFill>
                        <a:latin typeface="Nexa Light" panose="02000000000000000000" pitchFamily="2" charset="0"/>
                      </a:endParaRP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LTV</a:t>
                      </a: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Income</a:t>
                      </a: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Age</a:t>
                      </a:r>
                    </a:p>
                  </a:txBody>
                  <a:tcPr marL="45720" marR="45720" marT="18000" marB="18000">
                    <a:solidFill>
                      <a:schemeClr val="accent3"/>
                    </a:solidFill>
                  </a:tcPr>
                </a:tc>
                <a:extLst>
                  <a:ext uri="{0D108BD9-81ED-4DB2-BD59-A6C34878D82A}">
                    <a16:rowId xmlns:a16="http://schemas.microsoft.com/office/drawing/2014/main" val="2338749394"/>
                  </a:ext>
                </a:extLst>
              </a:tr>
              <a:tr h="0">
                <a:tc>
                  <a:txBody>
                    <a:bodyPr/>
                    <a:lstStyle/>
                    <a:p>
                      <a:r>
                        <a:rPr lang="en-US" sz="1400" kern="1200" baseline="0" dirty="0">
                          <a:solidFill>
                            <a:schemeClr val="tx1"/>
                          </a:solidFill>
                          <a:latin typeface="Nexa Light" panose="02000000000000000000" pitchFamily="2" charset="0"/>
                        </a:rPr>
                        <a:t>Whole of Market (All </a:t>
                      </a:r>
                      <a:r>
                        <a:rPr lang="en-US" sz="1400" kern="1200" baseline="0" dirty="0" err="1">
                          <a:solidFill>
                            <a:schemeClr val="tx1"/>
                          </a:solidFill>
                          <a:latin typeface="Nexa Light" panose="02000000000000000000" pitchFamily="2" charset="0"/>
                        </a:rPr>
                        <a:t>Resi</a:t>
                      </a:r>
                      <a:r>
                        <a:rPr lang="en-US" sz="1400" kern="1200" baseline="0" dirty="0">
                          <a:solidFill>
                            <a:schemeClr val="tx1"/>
                          </a:solidFill>
                          <a:latin typeface="Nexa Light" panose="02000000000000000000" pitchFamily="2" charset="0"/>
                        </a:rPr>
                        <a:t> cases)</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109768746"/>
                  </a:ext>
                </a:extLst>
              </a:tr>
              <a:tr h="0">
                <a:tc>
                  <a:txBody>
                    <a:bodyPr/>
                    <a:lstStyle/>
                    <a:p>
                      <a:r>
                        <a:rPr lang="en-US" sz="1400" kern="1200" baseline="0">
                          <a:solidFill>
                            <a:schemeClr val="tx1"/>
                          </a:solidFill>
                          <a:latin typeface="Nexa Light" panose="02000000000000000000" pitchFamily="2" charset="0"/>
                        </a:rPr>
                        <a:t>First Time Buyer</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£1</a:t>
                      </a:r>
                      <a:r>
                        <a:rPr lang="en-US" sz="1400" kern="1200" baseline="0" dirty="0">
                          <a:solidFill>
                            <a:schemeClr val="tx1"/>
                          </a:solidFill>
                          <a:latin typeface="Nexa Light" panose="02000000000000000000" pitchFamily="2" charset="0"/>
                        </a:rPr>
                        <a:t>25k to </a:t>
                      </a:r>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500k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80% to 95%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GB" sz="1400">
                          <a:latin typeface="Nexa Light" panose="02000000000000000000" pitchFamily="2" charset="0"/>
                        </a:rPr>
                        <a:t>£</a:t>
                      </a:r>
                      <a:r>
                        <a:rPr lang="en-US" sz="1400" kern="1200" baseline="0">
                          <a:solidFill>
                            <a:schemeClr val="tx1"/>
                          </a:solidFill>
                          <a:latin typeface="Nexa Light" panose="02000000000000000000" pitchFamily="2" charset="0"/>
                        </a:rPr>
                        <a:t>25k to </a:t>
                      </a:r>
                      <a:r>
                        <a:rPr lang="en-GB" sz="140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a:solidFill>
                            <a:schemeClr val="tx1"/>
                          </a:solidFill>
                          <a:latin typeface="Nexa Light" panose="02000000000000000000" pitchFamily="2" charset="0"/>
                        </a:rPr>
                        <a:t>25 to 40</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449805887"/>
                  </a:ext>
                </a:extLst>
              </a:tr>
              <a:tr h="0">
                <a:tc>
                  <a:txBody>
                    <a:bodyPr/>
                    <a:lstStyle/>
                    <a:p>
                      <a:r>
                        <a:rPr lang="en-US" sz="1400" kern="1200" baseline="0" dirty="0">
                          <a:solidFill>
                            <a:schemeClr val="tx1"/>
                          </a:solidFill>
                          <a:latin typeface="Nexa Light" panose="02000000000000000000" pitchFamily="2" charset="0"/>
                        </a:rPr>
                        <a:t>Remortgage</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a:t>
                      </a:r>
                      <a:r>
                        <a:rPr lang="en-GB" sz="1400">
                          <a:latin typeface="Nexa Light" panose="02000000000000000000" pitchFamily="2" charset="0"/>
                        </a:rPr>
                        <a:t>1</a:t>
                      </a:r>
                      <a:r>
                        <a:rPr lang="en-US" sz="1400" kern="1200" baseline="0">
                          <a:solidFill>
                            <a:schemeClr val="tx1"/>
                          </a:solidFill>
                          <a:latin typeface="Nexa Light" panose="02000000000000000000" pitchFamily="2" charset="0"/>
                        </a:rPr>
                        <a:t>50k to </a:t>
                      </a:r>
                      <a:r>
                        <a:rPr lang="en-GB" sz="1400">
                          <a:latin typeface="Nexa Light" panose="02000000000000000000" pitchFamily="2" charset="0"/>
                        </a:rPr>
                        <a:t>£</a:t>
                      </a:r>
                      <a:r>
                        <a:rPr lang="en-GB" sz="1400" dirty="0">
                          <a:latin typeface="Nexa Light" panose="02000000000000000000" pitchFamily="2" charset="0"/>
                        </a:rPr>
                        <a:t>6</a:t>
                      </a:r>
                      <a:r>
                        <a:rPr lang="en-US" sz="1400" kern="1200" baseline="0" dirty="0">
                          <a:solidFill>
                            <a:schemeClr val="tx1"/>
                          </a:solidFill>
                          <a:latin typeface="Nexa Light" panose="02000000000000000000" pitchFamily="2" charset="0"/>
                        </a:rPr>
                        <a:t>50k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30% to 85%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25k to </a:t>
                      </a:r>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30 to 55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63273262"/>
                  </a:ext>
                </a:extLst>
              </a:tr>
              <a:tr h="0">
                <a:tc>
                  <a:txBody>
                    <a:bodyPr/>
                    <a:lstStyle/>
                    <a:p>
                      <a:r>
                        <a:rPr lang="en-US" sz="1400" kern="1200" baseline="0">
                          <a:solidFill>
                            <a:schemeClr val="tx1"/>
                          </a:solidFill>
                          <a:latin typeface="Nexa Light" panose="02000000000000000000" pitchFamily="2" charset="0"/>
                        </a:rPr>
                        <a:t>Home mover</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a:t>
                      </a:r>
                      <a:r>
                        <a:rPr lang="en-GB" sz="1400">
                          <a:latin typeface="Nexa Light" panose="02000000000000000000" pitchFamily="2" charset="0"/>
                        </a:rPr>
                        <a:t>1</a:t>
                      </a:r>
                      <a:r>
                        <a:rPr lang="en-US" sz="1400" kern="1200" baseline="0">
                          <a:solidFill>
                            <a:schemeClr val="tx1"/>
                          </a:solidFill>
                          <a:latin typeface="Nexa Light" panose="02000000000000000000" pitchFamily="2" charset="0"/>
                        </a:rPr>
                        <a:t>50k to </a:t>
                      </a:r>
                      <a:r>
                        <a:rPr lang="en-GB" sz="1400">
                          <a:latin typeface="Nexa Light" panose="02000000000000000000" pitchFamily="2" charset="0"/>
                        </a:rPr>
                        <a:t>£</a:t>
                      </a:r>
                      <a:r>
                        <a:rPr lang="en-GB" sz="1400" dirty="0">
                          <a:latin typeface="Nexa Light" panose="02000000000000000000" pitchFamily="2" charset="0"/>
                        </a:rPr>
                        <a:t>70</a:t>
                      </a:r>
                      <a:r>
                        <a:rPr lang="en-US" sz="1400" kern="1200" baseline="0" dirty="0">
                          <a:solidFill>
                            <a:schemeClr val="tx1"/>
                          </a:solidFill>
                          <a:latin typeface="Nexa Light" panose="02000000000000000000" pitchFamily="2" charset="0"/>
                        </a:rPr>
                        <a:t>0k</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US" sz="1400" kern="1200" baseline="0">
                          <a:solidFill>
                            <a:schemeClr val="tx1"/>
                          </a:solidFill>
                          <a:latin typeface="Nexa Light" panose="02000000000000000000" pitchFamily="2" charset="0"/>
                        </a:rPr>
                        <a:t>45% to 90</a:t>
                      </a:r>
                      <a:r>
                        <a:rPr lang="en-US" sz="1400" kern="1200" baseline="0" dirty="0">
                          <a:solidFill>
                            <a:schemeClr val="tx1"/>
                          </a:solidFill>
                          <a:latin typeface="Nexa Light" panose="02000000000000000000" pitchFamily="2" charset="0"/>
                        </a:rPr>
                        <a:t>%</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GB" sz="1400">
                          <a:latin typeface="Nexa Light" panose="02000000000000000000" pitchFamily="2" charset="0"/>
                        </a:rPr>
                        <a:t>£</a:t>
                      </a:r>
                      <a:r>
                        <a:rPr lang="en-US" sz="1400" kern="1200" baseline="0">
                          <a:solidFill>
                            <a:schemeClr val="tx1"/>
                          </a:solidFill>
                          <a:latin typeface="Nexa Light" panose="02000000000000000000" pitchFamily="2" charset="0"/>
                        </a:rPr>
                        <a:t>25k to </a:t>
                      </a:r>
                      <a:r>
                        <a:rPr lang="en-GB" sz="140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US" sz="1400" kern="1200" baseline="0" dirty="0">
                          <a:solidFill>
                            <a:schemeClr val="tx1"/>
                          </a:solidFill>
                          <a:latin typeface="Nexa Light" panose="02000000000000000000" pitchFamily="2" charset="0"/>
                        </a:rPr>
                        <a:t>30 to 50</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653278425"/>
                  </a:ext>
                </a:extLst>
              </a:tr>
            </a:tbl>
          </a:graphicData>
        </a:graphic>
      </p:graphicFrame>
    </p:spTree>
    <p:extLst>
      <p:ext uri="{BB962C8B-B14F-4D97-AF65-F5344CB8AC3E}">
        <p14:creationId xmlns:p14="http://schemas.microsoft.com/office/powerpoint/2010/main" val="39736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530"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3</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19107" y="-1416"/>
            <a:ext cx="10805519" cy="1368000"/>
          </a:xfrm>
        </p:spPr>
        <p:txBody>
          <a:bodyPr/>
          <a:lstStyle/>
          <a:p>
            <a:r>
              <a:rPr lang="en-US" sz="4800">
                <a:solidFill>
                  <a:schemeClr val="tx2"/>
                </a:solidFill>
              </a:rPr>
              <a:t>Whole of Market</a:t>
            </a:r>
            <a:endParaRPr lang="en-IN" sz="4800" dirty="0"/>
          </a:p>
        </p:txBody>
      </p:sp>
      <p:graphicFrame>
        <p:nvGraphicFramePr>
          <p:cNvPr id="5" name="Content Placeholder 6">
            <a:extLst>
              <a:ext uri="{FF2B5EF4-FFF2-40B4-BE49-F238E27FC236}">
                <a16:creationId xmlns:a16="http://schemas.microsoft.com/office/drawing/2014/main" id="{DA31B045-090A-492E-AEBF-2D143AC139E8}"/>
              </a:ext>
            </a:extLst>
          </p:cNvPr>
          <p:cNvGraphicFramePr>
            <a:graphicFrameLocks noGrp="1"/>
          </p:cNvGraphicFramePr>
          <p:nvPr>
            <p:ph sz="half" idx="1"/>
            <p:extLst>
              <p:ext uri="{D42A27DB-BD31-4B8C-83A1-F6EECF244321}">
                <p14:modId xmlns:p14="http://schemas.microsoft.com/office/powerpoint/2010/main" val="1557636171"/>
              </p:ext>
            </p:extLst>
          </p:nvPr>
        </p:nvGraphicFramePr>
        <p:xfrm>
          <a:off x="553271" y="1434691"/>
          <a:ext cx="5181600" cy="45619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ontent Placeholder 15">
            <a:extLst>
              <a:ext uri="{FF2B5EF4-FFF2-40B4-BE49-F238E27FC236}">
                <a16:creationId xmlns:a16="http://schemas.microsoft.com/office/drawing/2014/main" id="{8FD46A9C-9CBB-4E69-9876-CCF6B42C8252}"/>
              </a:ext>
            </a:extLst>
          </p:cNvPr>
          <p:cNvGraphicFramePr>
            <a:graphicFrameLocks/>
          </p:cNvGraphicFramePr>
          <p:nvPr>
            <p:extLst>
              <p:ext uri="{D42A27DB-BD31-4B8C-83A1-F6EECF244321}">
                <p14:modId xmlns:p14="http://schemas.microsoft.com/office/powerpoint/2010/main" val="1252897001"/>
              </p:ext>
            </p:extLst>
          </p:nvPr>
        </p:nvGraphicFramePr>
        <p:xfrm>
          <a:off x="5887271" y="1434691"/>
          <a:ext cx="5181600" cy="435133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2704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73"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4</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a:solidFill>
                  <a:schemeClr val="tx2"/>
                </a:solidFill>
              </a:rPr>
              <a:t>First Time Buyer</a:t>
            </a:r>
            <a:endParaRPr lang="en-IN" sz="4800" dirty="0"/>
          </a:p>
        </p:txBody>
      </p:sp>
      <p:graphicFrame>
        <p:nvGraphicFramePr>
          <p:cNvPr id="5" name="Content Placeholder 6">
            <a:extLst>
              <a:ext uri="{FF2B5EF4-FFF2-40B4-BE49-F238E27FC236}">
                <a16:creationId xmlns:a16="http://schemas.microsoft.com/office/drawing/2014/main" id="{DA31B045-090A-492E-AEBF-2D143AC139E8}"/>
              </a:ext>
            </a:extLst>
          </p:cNvPr>
          <p:cNvGraphicFramePr>
            <a:graphicFrameLocks noGrp="1"/>
          </p:cNvGraphicFramePr>
          <p:nvPr>
            <p:ph sz="half" idx="1"/>
            <p:extLst>
              <p:ext uri="{D42A27DB-BD31-4B8C-83A1-F6EECF244321}">
                <p14:modId xmlns:p14="http://schemas.microsoft.com/office/powerpoint/2010/main" val="2974334166"/>
              </p:ext>
            </p:extLst>
          </p:nvPr>
        </p:nvGraphicFramePr>
        <p:xfrm>
          <a:off x="553271" y="1434691"/>
          <a:ext cx="5181600" cy="45619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ontent Placeholder 15">
            <a:extLst>
              <a:ext uri="{FF2B5EF4-FFF2-40B4-BE49-F238E27FC236}">
                <a16:creationId xmlns:a16="http://schemas.microsoft.com/office/drawing/2014/main" id="{8FD46A9C-9CBB-4E69-9876-CCF6B42C8252}"/>
              </a:ext>
            </a:extLst>
          </p:cNvPr>
          <p:cNvGraphicFramePr>
            <a:graphicFrameLocks/>
          </p:cNvGraphicFramePr>
          <p:nvPr>
            <p:extLst>
              <p:ext uri="{D42A27DB-BD31-4B8C-83A1-F6EECF244321}">
                <p14:modId xmlns:p14="http://schemas.microsoft.com/office/powerpoint/2010/main" val="3641634092"/>
              </p:ext>
            </p:extLst>
          </p:nvPr>
        </p:nvGraphicFramePr>
        <p:xfrm>
          <a:off x="5887271" y="1434691"/>
          <a:ext cx="5181600" cy="435133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5119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96"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5</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dirty="0">
                <a:solidFill>
                  <a:schemeClr val="tx2"/>
                </a:solidFill>
              </a:rPr>
              <a:t>Remortgage</a:t>
            </a:r>
            <a:endParaRPr lang="en-IN" sz="4800" dirty="0"/>
          </a:p>
        </p:txBody>
      </p:sp>
      <p:graphicFrame>
        <p:nvGraphicFramePr>
          <p:cNvPr id="5" name="Content Placeholder 6">
            <a:extLst>
              <a:ext uri="{FF2B5EF4-FFF2-40B4-BE49-F238E27FC236}">
                <a16:creationId xmlns:a16="http://schemas.microsoft.com/office/drawing/2014/main" id="{DA31B045-090A-492E-AEBF-2D143AC139E8}"/>
              </a:ext>
            </a:extLst>
          </p:cNvPr>
          <p:cNvGraphicFramePr>
            <a:graphicFrameLocks noGrp="1"/>
          </p:cNvGraphicFramePr>
          <p:nvPr>
            <p:ph sz="half" idx="1"/>
            <p:extLst>
              <p:ext uri="{D42A27DB-BD31-4B8C-83A1-F6EECF244321}">
                <p14:modId xmlns:p14="http://schemas.microsoft.com/office/powerpoint/2010/main" val="4271327690"/>
              </p:ext>
            </p:extLst>
          </p:nvPr>
        </p:nvGraphicFramePr>
        <p:xfrm>
          <a:off x="553271" y="1434691"/>
          <a:ext cx="5181600" cy="45619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ontent Placeholder 15">
            <a:extLst>
              <a:ext uri="{FF2B5EF4-FFF2-40B4-BE49-F238E27FC236}">
                <a16:creationId xmlns:a16="http://schemas.microsoft.com/office/drawing/2014/main" id="{8FD46A9C-9CBB-4E69-9876-CCF6B42C8252}"/>
              </a:ext>
            </a:extLst>
          </p:cNvPr>
          <p:cNvGraphicFramePr>
            <a:graphicFrameLocks/>
          </p:cNvGraphicFramePr>
          <p:nvPr>
            <p:extLst>
              <p:ext uri="{D42A27DB-BD31-4B8C-83A1-F6EECF244321}">
                <p14:modId xmlns:p14="http://schemas.microsoft.com/office/powerpoint/2010/main" val="2516862664"/>
              </p:ext>
            </p:extLst>
          </p:nvPr>
        </p:nvGraphicFramePr>
        <p:xfrm>
          <a:off x="5887271" y="1434691"/>
          <a:ext cx="5181600" cy="435133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80688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819"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6</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a:solidFill>
                  <a:schemeClr val="tx2"/>
                </a:solidFill>
              </a:rPr>
              <a:t>Home Mover</a:t>
            </a:r>
            <a:endParaRPr lang="en-IN" sz="4800" dirty="0"/>
          </a:p>
        </p:txBody>
      </p:sp>
      <p:graphicFrame>
        <p:nvGraphicFramePr>
          <p:cNvPr id="5" name="Content Placeholder 6">
            <a:extLst>
              <a:ext uri="{FF2B5EF4-FFF2-40B4-BE49-F238E27FC236}">
                <a16:creationId xmlns:a16="http://schemas.microsoft.com/office/drawing/2014/main" id="{DA31B045-090A-492E-AEBF-2D143AC139E8}"/>
              </a:ext>
            </a:extLst>
          </p:cNvPr>
          <p:cNvGraphicFramePr>
            <a:graphicFrameLocks noGrp="1"/>
          </p:cNvGraphicFramePr>
          <p:nvPr>
            <p:ph sz="half" idx="1"/>
            <p:extLst>
              <p:ext uri="{D42A27DB-BD31-4B8C-83A1-F6EECF244321}">
                <p14:modId xmlns:p14="http://schemas.microsoft.com/office/powerpoint/2010/main" val="872341932"/>
              </p:ext>
            </p:extLst>
          </p:nvPr>
        </p:nvGraphicFramePr>
        <p:xfrm>
          <a:off x="553271" y="1434691"/>
          <a:ext cx="5181600" cy="45619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ontent Placeholder 15">
            <a:extLst>
              <a:ext uri="{FF2B5EF4-FFF2-40B4-BE49-F238E27FC236}">
                <a16:creationId xmlns:a16="http://schemas.microsoft.com/office/drawing/2014/main" id="{8FD46A9C-9CBB-4E69-9876-CCF6B42C8252}"/>
              </a:ext>
            </a:extLst>
          </p:cNvPr>
          <p:cNvGraphicFramePr>
            <a:graphicFrameLocks/>
          </p:cNvGraphicFramePr>
          <p:nvPr>
            <p:extLst>
              <p:ext uri="{D42A27DB-BD31-4B8C-83A1-F6EECF244321}">
                <p14:modId xmlns:p14="http://schemas.microsoft.com/office/powerpoint/2010/main" val="1935010651"/>
              </p:ext>
            </p:extLst>
          </p:nvPr>
        </p:nvGraphicFramePr>
        <p:xfrm>
          <a:off x="5887271" y="1434691"/>
          <a:ext cx="5181600" cy="435133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54195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377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3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G1qqgrHlFg6.XpIs1o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pracNb73W6pGYOvqgtp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heme/theme1.xml><?xml version="1.0" encoding="utf-8"?>
<a:theme xmlns:a="http://schemas.openxmlformats.org/drawingml/2006/main" name="1_Office Theme">
  <a:themeElements>
    <a:clrScheme name="MBT">
      <a:dk1>
        <a:srgbClr val="5B5B5B"/>
      </a:dk1>
      <a:lt1>
        <a:srgbClr val="FFFFFF"/>
      </a:lt1>
      <a:dk2>
        <a:srgbClr val="08305C"/>
      </a:dk2>
      <a:lt2>
        <a:srgbClr val="E7E6E6"/>
      </a:lt2>
      <a:accent1>
        <a:srgbClr val="F39B48"/>
      </a:accent1>
      <a:accent2>
        <a:srgbClr val="3BABD1"/>
      </a:accent2>
      <a:accent3>
        <a:srgbClr val="467F6C"/>
      </a:accent3>
      <a:accent4>
        <a:srgbClr val="B3D08C"/>
      </a:accent4>
      <a:accent5>
        <a:srgbClr val="073B40"/>
      </a:accent5>
      <a:accent6>
        <a:srgbClr val="E3CEA2"/>
      </a:accent6>
      <a:hlink>
        <a:srgbClr val="B93047"/>
      </a:hlink>
      <a:folHlink>
        <a:srgbClr val="736BA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noAutofit/>
      </a:bodyPr>
      <a:lstStyle>
        <a:defPPr>
          <a:defRPr>
            <a:solidFill>
              <a:schemeClr val="bg1"/>
            </a:solidFill>
            <a:latin typeface="DIN Alternate" charset="0"/>
            <a:ea typeface="DIN Alternate" charset="0"/>
            <a:cs typeface="DIN Alternat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81104</TotalTime>
  <Words>357</Words>
  <Application>Microsoft Macintosh PowerPoint</Application>
  <PresentationFormat>Widescreen</PresentationFormat>
  <Paragraphs>60</Paragraphs>
  <Slides>7</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DIN Alternate</vt:lpstr>
      <vt:lpstr>Nexa Light</vt:lpstr>
      <vt:lpstr>1_Office Theme</vt:lpstr>
      <vt:lpstr>think-cell Slide</vt:lpstr>
      <vt:lpstr>Mortgage Broker Tools Affordability Index</vt:lpstr>
      <vt:lpstr>MBT Affordability index</vt:lpstr>
      <vt:lpstr>Whole of Market</vt:lpstr>
      <vt:lpstr>First Time Buyer</vt:lpstr>
      <vt:lpstr>Remortgage</vt:lpstr>
      <vt:lpstr>Home Mover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Trezona</dc:creator>
  <cp:lastModifiedBy>Alex Hammond</cp:lastModifiedBy>
  <cp:revision>428</cp:revision>
  <cp:lastPrinted>2018-10-12T09:24:54Z</cp:lastPrinted>
  <dcterms:created xsi:type="dcterms:W3CDTF">2018-02-04T20:18:42Z</dcterms:created>
  <dcterms:modified xsi:type="dcterms:W3CDTF">2021-03-09T20:33:07Z</dcterms:modified>
</cp:coreProperties>
</file>